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8" r:id="rId4"/>
    <p:sldId id="261" r:id="rId5"/>
    <p:sldId id="291" r:id="rId6"/>
    <p:sldId id="260" r:id="rId7"/>
    <p:sldId id="259" r:id="rId8"/>
    <p:sldId id="262" r:id="rId9"/>
    <p:sldId id="275" r:id="rId10"/>
    <p:sldId id="267" r:id="rId11"/>
    <p:sldId id="263" r:id="rId12"/>
    <p:sldId id="286" r:id="rId13"/>
    <p:sldId id="264" r:id="rId14"/>
    <p:sldId id="265" r:id="rId15"/>
    <p:sldId id="266" r:id="rId16"/>
    <p:sldId id="268" r:id="rId17"/>
    <p:sldId id="269" r:id="rId18"/>
    <p:sldId id="270" r:id="rId19"/>
    <p:sldId id="271" r:id="rId20"/>
    <p:sldId id="284" r:id="rId21"/>
    <p:sldId id="281" r:id="rId22"/>
    <p:sldId id="272" r:id="rId23"/>
    <p:sldId id="273" r:id="rId24"/>
    <p:sldId id="274" r:id="rId25"/>
    <p:sldId id="276" r:id="rId26"/>
    <p:sldId id="277" r:id="rId27"/>
    <p:sldId id="278" r:id="rId28"/>
    <p:sldId id="287" r:id="rId29"/>
    <p:sldId id="279" r:id="rId30"/>
    <p:sldId id="288" r:id="rId31"/>
    <p:sldId id="280" r:id="rId32"/>
    <p:sldId id="289"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Jewell" initials="JJ" lastIdx="3" clrIdx="0">
    <p:extLst>
      <p:ext uri="{19B8F6BF-5375-455C-9EA6-DF929625EA0E}">
        <p15:presenceInfo xmlns:p15="http://schemas.microsoft.com/office/powerpoint/2012/main" userId="b508d47d00fe21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20" y="10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52400" y="6356350"/>
            <a:ext cx="914400" cy="365125"/>
          </a:xfrm>
        </p:spPr>
        <p:txBody>
          <a:bodyPr/>
          <a:lstStyle/>
          <a:p>
            <a:fld id="{44DBBBF0-BD03-46B8-947E-5F44366A6361}" type="datetimeFigureOut">
              <a:rPr lang="en-US" smtClean="0"/>
              <a:pPr/>
              <a:t>9/30/2020</a:t>
            </a:fld>
            <a:endParaRPr lang="en-US" dirty="0"/>
          </a:p>
        </p:txBody>
      </p:sp>
      <p:sp>
        <p:nvSpPr>
          <p:cNvPr id="6" name="Slide Number Placeholder 5"/>
          <p:cNvSpPr>
            <a:spLocks noGrp="1"/>
          </p:cNvSpPr>
          <p:nvPr>
            <p:ph type="sldNum" sz="quarter" idx="12"/>
          </p:nvPr>
        </p:nvSpPr>
        <p:spPr>
          <a:xfrm>
            <a:off x="7924800" y="6356350"/>
            <a:ext cx="1066800" cy="365125"/>
          </a:xfrm>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270670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BBBF0-BD03-46B8-947E-5F44366A6361}"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247817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BBBF0-BD03-46B8-947E-5F44366A6361}"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367021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ln>
            <a:solidFill>
              <a:schemeClr val="tx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52400" y="6356350"/>
            <a:ext cx="990600" cy="365125"/>
          </a:xfrm>
        </p:spPr>
        <p:txBody>
          <a:bodyPr/>
          <a:lstStyle/>
          <a:p>
            <a:fld id="{44DBBBF0-BD03-46B8-947E-5F44366A6361}" type="datetimeFigureOut">
              <a:rPr lang="en-US" smtClean="0"/>
              <a:pPr/>
              <a:t>9/30/2020</a:t>
            </a:fld>
            <a:endParaRPr lang="en-US" dirty="0"/>
          </a:p>
        </p:txBody>
      </p:sp>
      <p:sp>
        <p:nvSpPr>
          <p:cNvPr id="5" name="Footer Placeholder 4"/>
          <p:cNvSpPr>
            <a:spLocks noGrp="1"/>
          </p:cNvSpPr>
          <p:nvPr>
            <p:ph type="ftr" sz="quarter" idx="11"/>
          </p:nvPr>
        </p:nvSpPr>
        <p:spPr>
          <a:xfrm>
            <a:off x="1371600" y="6356350"/>
            <a:ext cx="7010400" cy="365125"/>
          </a:xfrm>
        </p:spPr>
        <p:txBody>
          <a:bodyPr/>
          <a:lstStyle/>
          <a:p>
            <a:endParaRPr lang="en-US" dirty="0"/>
          </a:p>
        </p:txBody>
      </p:sp>
      <p:sp>
        <p:nvSpPr>
          <p:cNvPr id="6" name="Slide Number Placeholder 5"/>
          <p:cNvSpPr>
            <a:spLocks noGrp="1"/>
          </p:cNvSpPr>
          <p:nvPr>
            <p:ph type="sldNum" sz="quarter" idx="12"/>
          </p:nvPr>
        </p:nvSpPr>
        <p:spPr>
          <a:xfrm>
            <a:off x="8534400" y="6356350"/>
            <a:ext cx="457200" cy="365125"/>
          </a:xfrm>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190545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DBBBF0-BD03-46B8-947E-5F44366A6361}" type="datetimeFigureOut">
              <a:rPr lang="en-US" smtClean="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252698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DBBBF0-BD03-46B8-947E-5F44366A6361}" type="datetimeFigureOut">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2582466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DBBBF0-BD03-46B8-947E-5F44366A6361}" type="datetimeFigureOut">
              <a:rPr lang="en-US" smtClean="0"/>
              <a:pPr/>
              <a:t>9/30/2020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123045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DBBBF0-BD03-46B8-947E-5F44366A6361}" type="datetimeFigureOut">
              <a:rPr lang="en-US" smtClean="0"/>
              <a:pPr/>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14640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BBBF0-BD03-46B8-947E-5F44366A6361}" type="datetimeFigureOut">
              <a:rPr lang="en-US" smtClean="0"/>
              <a:pPr/>
              <a:t>9/30/2020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397257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DBBBF0-BD03-46B8-947E-5F44366A6361}" type="datetimeFigureOut">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31731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DBBBF0-BD03-46B8-947E-5F44366A6361}" type="datetimeFigureOut">
              <a:rPr lang="en-US" smtClean="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BFEED-3CD1-4E64-A48A-CD45350C14AD}" type="slidenum">
              <a:rPr lang="en-US" smtClean="0"/>
              <a:pPr/>
              <a:t>‹#›</a:t>
            </a:fld>
            <a:endParaRPr lang="en-US" dirty="0"/>
          </a:p>
        </p:txBody>
      </p:sp>
    </p:spTree>
    <p:extLst>
      <p:ext uri="{BB962C8B-B14F-4D97-AF65-F5344CB8AC3E}">
        <p14:creationId xmlns:p14="http://schemas.microsoft.com/office/powerpoint/2010/main" val="31724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2400" y="63563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BBBF0-BD03-46B8-947E-5F44366A6361}" type="datetimeFigureOut">
              <a:rPr lang="en-US" smtClean="0"/>
              <a:pPr/>
              <a:t>9/30/2020</a:t>
            </a:fld>
            <a:endParaRPr lang="en-US" dirty="0"/>
          </a:p>
        </p:txBody>
      </p:sp>
      <p:sp>
        <p:nvSpPr>
          <p:cNvPr id="5" name="Footer Placeholder 4"/>
          <p:cNvSpPr>
            <a:spLocks noGrp="1"/>
          </p:cNvSpPr>
          <p:nvPr>
            <p:ph type="ftr" sz="quarter" idx="3"/>
          </p:nvPr>
        </p:nvSpPr>
        <p:spPr>
          <a:xfrm>
            <a:off x="1143000" y="6356350"/>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34400" y="6356350"/>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BFEED-3CD1-4E64-A48A-CD45350C14AD}" type="slidenum">
              <a:rPr lang="en-US" smtClean="0"/>
              <a:pPr/>
              <a:t>‹#›</a:t>
            </a:fld>
            <a:endParaRPr lang="en-US" dirty="0"/>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726106" y="6223307"/>
            <a:ext cx="550141" cy="57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userDrawn="1"/>
        </p:nvSpPr>
        <p:spPr bwMode="auto">
          <a:xfrm>
            <a:off x="3200400" y="6324600"/>
            <a:ext cx="47949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dirty="0">
                <a:ln>
                  <a:noFill/>
                </a:ln>
                <a:solidFill>
                  <a:srgbClr val="002060"/>
                </a:solidFill>
                <a:effectLst/>
                <a:latin typeface="Arial" pitchFamily="34" charset="0"/>
                <a:ea typeface="Calibri" pitchFamily="34" charset="0"/>
                <a:cs typeface="Times New Roman" pitchFamily="18" charset="0"/>
              </a:rPr>
              <a:t>Inspiring Excellence by Providing Resources and Services to Support, Educate and </a:t>
            </a:r>
            <a:br>
              <a:rPr kumimoji="0" lang="en-US" sz="900" b="1" i="1" u="none" strike="noStrike" cap="none" normalizeH="0" baseline="0" dirty="0">
                <a:ln>
                  <a:noFill/>
                </a:ln>
                <a:solidFill>
                  <a:srgbClr val="002060"/>
                </a:solidFill>
                <a:effectLst/>
                <a:latin typeface="Arial" pitchFamily="34" charset="0"/>
                <a:ea typeface="Calibri" pitchFamily="34" charset="0"/>
                <a:cs typeface="Times New Roman" pitchFamily="18" charset="0"/>
              </a:rPr>
            </a:br>
            <a:r>
              <a:rPr kumimoji="0" lang="en-US" sz="900" b="1" i="1" u="none" strike="noStrike" cap="none" normalizeH="0" baseline="0" dirty="0">
                <a:ln>
                  <a:noFill/>
                </a:ln>
                <a:solidFill>
                  <a:srgbClr val="002060"/>
                </a:solidFill>
                <a:effectLst/>
                <a:latin typeface="Arial" pitchFamily="34" charset="0"/>
                <a:ea typeface="Calibri" pitchFamily="34" charset="0"/>
                <a:cs typeface="Times New Roman" pitchFamily="18" charset="0"/>
              </a:rPr>
              <a:t>Empower the North Carolina Swimming Community.</a:t>
            </a:r>
            <a:endParaRPr kumimoji="0" lang="en-US" sz="1200" b="0" i="0" u="none" strike="noStrike" cap="none" normalizeH="0" baseline="0" dirty="0">
              <a:ln>
                <a:noFill/>
              </a:ln>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246237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dfreephotos.com/sports/swimmer-in-lake.jpg.php"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3022"/>
            <a:ext cx="7772400" cy="1470025"/>
          </a:xfrm>
          <a:ln>
            <a:solidFill>
              <a:schemeClr val="accent1"/>
            </a:solidFill>
          </a:ln>
        </p:spPr>
        <p:txBody>
          <a:bodyPr/>
          <a:lstStyle/>
          <a:p>
            <a:r>
              <a:rPr lang="en-US" b="1" dirty="0">
                <a:solidFill>
                  <a:schemeClr val="tx2"/>
                </a:solidFill>
              </a:rPr>
              <a:t>Open Water Officials Clinic</a:t>
            </a:r>
          </a:p>
        </p:txBody>
      </p:sp>
      <p:sp>
        <p:nvSpPr>
          <p:cNvPr id="3" name="Subtitle 2"/>
          <p:cNvSpPr>
            <a:spLocks noGrp="1"/>
          </p:cNvSpPr>
          <p:nvPr>
            <p:ph type="subTitle" idx="1"/>
          </p:nvPr>
        </p:nvSpPr>
        <p:spPr>
          <a:xfrm>
            <a:off x="1371600" y="3505200"/>
            <a:ext cx="6400800" cy="2514600"/>
          </a:xfrm>
        </p:spPr>
        <p:txBody>
          <a:bodyPr>
            <a:normAutofit fontScale="62500" lnSpcReduction="20000"/>
          </a:bodyPr>
          <a:lstStyle/>
          <a:p>
            <a:r>
              <a:rPr lang="en-US" sz="4500" b="1" dirty="0"/>
              <a:t>Certification Training for:</a:t>
            </a:r>
          </a:p>
          <a:p>
            <a:r>
              <a:rPr lang="en-US" sz="4500" b="1" dirty="0"/>
              <a:t>Open Water Judge</a:t>
            </a:r>
          </a:p>
          <a:p>
            <a:r>
              <a:rPr lang="en-US" sz="4500" b="1" dirty="0"/>
              <a:t>Open Water Referee</a:t>
            </a:r>
          </a:p>
          <a:p>
            <a:endParaRPr lang="en-US" b="1" dirty="0"/>
          </a:p>
          <a:p>
            <a:r>
              <a:rPr lang="en-US" sz="1900" b="1" dirty="0"/>
              <a:t>Revision 04</a:t>
            </a:r>
          </a:p>
          <a:p>
            <a:endParaRPr lang="en-US" b="1" dirty="0"/>
          </a:p>
          <a:p>
            <a:r>
              <a:rPr lang="en-US" sz="1900" dirty="0"/>
              <a:t>Prepared by Jim Riggs, NC Swimming</a:t>
            </a:r>
          </a:p>
          <a:p>
            <a:r>
              <a:rPr lang="en-US" sz="1900" dirty="0"/>
              <a:t>jsriggs1@bellsouth.net</a:t>
            </a: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9207" y="228600"/>
            <a:ext cx="189719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71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Water Sanction</a:t>
            </a:r>
          </a:p>
        </p:txBody>
      </p:sp>
      <p:sp>
        <p:nvSpPr>
          <p:cNvPr id="3" name="Content Placeholder 2"/>
          <p:cNvSpPr>
            <a:spLocks noGrp="1"/>
          </p:cNvSpPr>
          <p:nvPr>
            <p:ph idx="1"/>
          </p:nvPr>
        </p:nvSpPr>
        <p:spPr>
          <a:xfrm>
            <a:off x="457200" y="1600200"/>
            <a:ext cx="8229600" cy="4525963"/>
          </a:xfrm>
          <a:noFill/>
          <a:ln>
            <a:noFill/>
          </a:ln>
        </p:spPr>
        <p:txBody>
          <a:bodyPr>
            <a:normAutofit lnSpcReduction="10000"/>
          </a:bodyPr>
          <a:lstStyle/>
          <a:p>
            <a:r>
              <a:rPr lang="en-US" dirty="0"/>
              <a:t>Required sanction format available at USAS website</a:t>
            </a:r>
          </a:p>
          <a:p>
            <a:r>
              <a:rPr lang="en-US" dirty="0"/>
              <a:t>Format requirements include:</a:t>
            </a:r>
          </a:p>
          <a:p>
            <a:pPr lvl="1"/>
            <a:r>
              <a:rPr lang="en-US" dirty="0"/>
              <a:t>Key personnel</a:t>
            </a:r>
          </a:p>
          <a:p>
            <a:pPr lvl="1"/>
            <a:r>
              <a:rPr lang="en-US" dirty="0"/>
              <a:t>Emergency Response Plan</a:t>
            </a:r>
          </a:p>
          <a:p>
            <a:pPr lvl="1"/>
            <a:r>
              <a:rPr lang="en-US" dirty="0"/>
              <a:t>Course Abandonment Plan</a:t>
            </a:r>
          </a:p>
          <a:p>
            <a:pPr lvl="1"/>
            <a:r>
              <a:rPr lang="en-US" dirty="0"/>
              <a:t>Independent Safety Monitor</a:t>
            </a:r>
          </a:p>
          <a:p>
            <a:pPr lvl="1"/>
            <a:r>
              <a:rPr lang="en-US" dirty="0"/>
              <a:t>Water quality</a:t>
            </a:r>
          </a:p>
          <a:p>
            <a:pPr lvl="1"/>
            <a:r>
              <a:rPr lang="en-US" dirty="0"/>
              <a:t>Map of the course</a:t>
            </a:r>
          </a:p>
        </p:txBody>
      </p:sp>
      <p:pic>
        <p:nvPicPr>
          <p:cNvPr id="4" name="Picture 3">
            <a:extLst>
              <a:ext uri="{FF2B5EF4-FFF2-40B4-BE49-F238E27FC236}">
                <a16:creationId xmlns:a16="http://schemas.microsoft.com/office/drawing/2014/main" id="{71C42F4B-D925-4DB4-AACC-491D24D0DD58}"/>
              </a:ext>
            </a:extLst>
          </p:cNvPr>
          <p:cNvPicPr>
            <a:picLocks noChangeAspect="1"/>
          </p:cNvPicPr>
          <p:nvPr/>
        </p:nvPicPr>
        <p:blipFill>
          <a:blip r:embed="rId2"/>
          <a:stretch>
            <a:fillRect/>
          </a:stretch>
        </p:blipFill>
        <p:spPr>
          <a:xfrm>
            <a:off x="5715000" y="3124200"/>
            <a:ext cx="2835627" cy="21239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Duties (1)</a:t>
            </a:r>
          </a:p>
        </p:txBody>
      </p:sp>
      <p:sp>
        <p:nvSpPr>
          <p:cNvPr id="3" name="Content Placeholder 2"/>
          <p:cNvSpPr>
            <a:spLocks noGrp="1"/>
          </p:cNvSpPr>
          <p:nvPr>
            <p:ph idx="1"/>
          </p:nvPr>
        </p:nvSpPr>
        <p:spPr>
          <a:xfrm>
            <a:off x="457200" y="1600200"/>
            <a:ext cx="5257800" cy="4525963"/>
          </a:xfrm>
          <a:ln>
            <a:noFill/>
          </a:ln>
        </p:spPr>
        <p:txBody>
          <a:bodyPr>
            <a:normAutofit/>
          </a:bodyPr>
          <a:lstStyle/>
          <a:p>
            <a:r>
              <a:rPr lang="en-US" dirty="0"/>
              <a:t>Meet Director</a:t>
            </a:r>
          </a:p>
          <a:p>
            <a:pPr lvl="1"/>
            <a:r>
              <a:rPr lang="en-US" dirty="0"/>
              <a:t>Primary contact for general meet activities.</a:t>
            </a:r>
          </a:p>
          <a:p>
            <a:pPr lvl="1"/>
            <a:r>
              <a:rPr lang="en-US" dirty="0"/>
              <a:t>Determines the course.</a:t>
            </a:r>
          </a:p>
          <a:p>
            <a:pPr lvl="1"/>
            <a:r>
              <a:rPr lang="en-US" dirty="0"/>
              <a:t>Authority to withdraw the sanction due to safety concerns.</a:t>
            </a:r>
          </a:p>
          <a:p>
            <a:pPr lvl="1"/>
            <a:r>
              <a:rPr lang="en-US" b="1" dirty="0"/>
              <a:t>Stop a race at any time for safety concerns.</a:t>
            </a:r>
          </a:p>
          <a:p>
            <a:pPr lvl="1"/>
            <a:endParaRPr lang="en-US" dirty="0"/>
          </a:p>
          <a:p>
            <a:endParaRPr lang="en-US" dirty="0"/>
          </a:p>
        </p:txBody>
      </p:sp>
      <p:pic>
        <p:nvPicPr>
          <p:cNvPr id="4" name="Picture 3">
            <a:extLst>
              <a:ext uri="{FF2B5EF4-FFF2-40B4-BE49-F238E27FC236}">
                <a16:creationId xmlns:a16="http://schemas.microsoft.com/office/drawing/2014/main" id="{0B83FC9F-1285-4FF9-B23B-4B17CB726D6C}"/>
              </a:ext>
            </a:extLst>
          </p:cNvPr>
          <p:cNvPicPr>
            <a:picLocks noChangeAspect="1"/>
          </p:cNvPicPr>
          <p:nvPr/>
        </p:nvPicPr>
        <p:blipFill rotWithShape="1">
          <a:blip r:embed="rId2"/>
          <a:srcRect l="16593" t="23333" r="25333"/>
          <a:stretch/>
        </p:blipFill>
        <p:spPr>
          <a:xfrm>
            <a:off x="5410200" y="2133600"/>
            <a:ext cx="3442252" cy="2827564"/>
          </a:xfrm>
          <a:prstGeom prst="rect">
            <a:avLst/>
          </a:prstGeom>
        </p:spPr>
      </p:pic>
    </p:spTree>
    <p:extLst>
      <p:ext uri="{BB962C8B-B14F-4D97-AF65-F5344CB8AC3E}">
        <p14:creationId xmlns:p14="http://schemas.microsoft.com/office/powerpoint/2010/main" val="189557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Duties (2)</a:t>
            </a:r>
          </a:p>
        </p:txBody>
      </p:sp>
      <p:sp>
        <p:nvSpPr>
          <p:cNvPr id="3" name="Content Placeholder 2"/>
          <p:cNvSpPr>
            <a:spLocks noGrp="1"/>
          </p:cNvSpPr>
          <p:nvPr>
            <p:ph idx="1"/>
          </p:nvPr>
        </p:nvSpPr>
        <p:spPr>
          <a:ln>
            <a:noFill/>
          </a:ln>
        </p:spPr>
        <p:txBody>
          <a:bodyPr>
            <a:normAutofit fontScale="85000" lnSpcReduction="10000"/>
          </a:bodyPr>
          <a:lstStyle/>
          <a:p>
            <a:r>
              <a:rPr lang="en-US" dirty="0"/>
              <a:t>ISM (Independent Safety Monitor)</a:t>
            </a:r>
          </a:p>
          <a:p>
            <a:pPr lvl="1"/>
            <a:r>
              <a:rPr lang="en-US" dirty="0"/>
              <a:t>Approved by the LSC Sanction Chair.</a:t>
            </a:r>
          </a:p>
          <a:p>
            <a:pPr lvl="1"/>
            <a:r>
              <a:rPr lang="en-US" dirty="0"/>
              <a:t>Independent of event management: may supersede. activities in the interest of safety.</a:t>
            </a:r>
          </a:p>
          <a:p>
            <a:pPr lvl="1"/>
            <a:r>
              <a:rPr lang="en-US" dirty="0"/>
              <a:t>Assures the safety plan is implemented and deployed.</a:t>
            </a:r>
          </a:p>
          <a:p>
            <a:pPr lvl="1"/>
            <a:r>
              <a:rPr lang="en-US" b="1" dirty="0"/>
              <a:t>Withdraw sanction or stop a race for any time for safety concerns.</a:t>
            </a:r>
          </a:p>
          <a:p>
            <a:pPr lvl="1"/>
            <a:r>
              <a:rPr lang="en-US" dirty="0"/>
              <a:t>Attends and supervises all elements of safety including:</a:t>
            </a:r>
          </a:p>
          <a:p>
            <a:pPr lvl="2"/>
            <a:r>
              <a:rPr lang="en-US" dirty="0"/>
              <a:t>Support resources (people, vehicles and equipment).</a:t>
            </a:r>
          </a:p>
          <a:p>
            <a:pPr lvl="2"/>
            <a:r>
              <a:rPr lang="en-US" dirty="0"/>
              <a:t>Environment for swimmers and attendees.</a:t>
            </a:r>
          </a:p>
          <a:p>
            <a:pPr lvl="1"/>
            <a:r>
              <a:rPr lang="en-US" dirty="0"/>
              <a:t>Has contact with all areas of the event via dedicated radio.</a:t>
            </a:r>
          </a:p>
          <a:p>
            <a:pPr lvl="1"/>
            <a:endParaRPr lang="en-US" dirty="0"/>
          </a:p>
          <a:p>
            <a:pPr lvl="1"/>
            <a:endParaRPr lang="en-US" dirty="0"/>
          </a:p>
          <a:p>
            <a:endParaRPr lang="en-US" dirty="0"/>
          </a:p>
        </p:txBody>
      </p:sp>
    </p:spTree>
    <p:extLst>
      <p:ext uri="{BB962C8B-B14F-4D97-AF65-F5344CB8AC3E}">
        <p14:creationId xmlns:p14="http://schemas.microsoft.com/office/powerpoint/2010/main" val="189557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Duties (3)</a:t>
            </a:r>
          </a:p>
        </p:txBody>
      </p:sp>
      <p:sp>
        <p:nvSpPr>
          <p:cNvPr id="3" name="Content Placeholder 2"/>
          <p:cNvSpPr>
            <a:spLocks noGrp="1"/>
          </p:cNvSpPr>
          <p:nvPr>
            <p:ph idx="1"/>
          </p:nvPr>
        </p:nvSpPr>
        <p:spPr>
          <a:xfrm>
            <a:off x="457200" y="1143000"/>
            <a:ext cx="8229600" cy="5105400"/>
          </a:xfrm>
          <a:ln>
            <a:noFill/>
          </a:ln>
        </p:spPr>
        <p:txBody>
          <a:bodyPr>
            <a:normAutofit fontScale="77500" lnSpcReduction="20000"/>
          </a:bodyPr>
          <a:lstStyle/>
          <a:p>
            <a:r>
              <a:rPr lang="en-US" dirty="0"/>
              <a:t>Officials:</a:t>
            </a:r>
          </a:p>
          <a:p>
            <a:pPr lvl="1"/>
            <a:r>
              <a:rPr lang="en-US" dirty="0">
                <a:highlight>
                  <a:srgbClr val="FFFF00"/>
                </a:highlight>
              </a:rPr>
              <a:t>Referee</a:t>
            </a:r>
            <a:r>
              <a:rPr lang="en-US" sz="3400" dirty="0">
                <a:highlight>
                  <a:srgbClr val="FFFF00"/>
                </a:highlight>
              </a:rPr>
              <a:t>*</a:t>
            </a:r>
          </a:p>
          <a:p>
            <a:pPr lvl="1"/>
            <a:r>
              <a:rPr lang="en-US" dirty="0"/>
              <a:t>Assistance Referee</a:t>
            </a:r>
          </a:p>
          <a:p>
            <a:pPr lvl="1"/>
            <a:r>
              <a:rPr lang="en-US" dirty="0"/>
              <a:t>Admin Referee</a:t>
            </a:r>
          </a:p>
          <a:p>
            <a:pPr lvl="1"/>
            <a:r>
              <a:rPr lang="en-US" dirty="0"/>
              <a:t>Announcer</a:t>
            </a:r>
          </a:p>
          <a:p>
            <a:pPr lvl="1"/>
            <a:r>
              <a:rPr lang="en-US" dirty="0"/>
              <a:t>Medical Officer</a:t>
            </a:r>
          </a:p>
          <a:p>
            <a:pPr lvl="1"/>
            <a:r>
              <a:rPr lang="en-US" dirty="0"/>
              <a:t>Clerk of Course</a:t>
            </a:r>
          </a:p>
          <a:p>
            <a:pPr lvl="1"/>
            <a:r>
              <a:rPr lang="en-US" dirty="0">
                <a:highlight>
                  <a:srgbClr val="FFFF00"/>
                </a:highlight>
              </a:rPr>
              <a:t>Chief Timer</a:t>
            </a:r>
            <a:r>
              <a:rPr lang="en-US" sz="3400" dirty="0">
                <a:highlight>
                  <a:srgbClr val="FFFF00"/>
                </a:highlight>
              </a:rPr>
              <a:t>* </a:t>
            </a:r>
            <a:r>
              <a:rPr lang="en-US" dirty="0"/>
              <a:t>with 3 Timers</a:t>
            </a:r>
          </a:p>
          <a:p>
            <a:pPr lvl="1"/>
            <a:r>
              <a:rPr lang="en-US" dirty="0"/>
              <a:t>Recorder</a:t>
            </a:r>
          </a:p>
          <a:p>
            <a:pPr lvl="1"/>
            <a:r>
              <a:rPr lang="en-US" dirty="0">
                <a:highlight>
                  <a:srgbClr val="FFFF00"/>
                </a:highlight>
              </a:rPr>
              <a:t>Safety Officer</a:t>
            </a:r>
            <a:r>
              <a:rPr lang="en-US" sz="3400" dirty="0">
                <a:highlight>
                  <a:srgbClr val="FFFF00"/>
                </a:highlight>
              </a:rPr>
              <a:t>*</a:t>
            </a:r>
          </a:p>
          <a:p>
            <a:pPr lvl="1"/>
            <a:r>
              <a:rPr lang="en-US" dirty="0"/>
              <a:t>Starter</a:t>
            </a:r>
          </a:p>
          <a:p>
            <a:pPr lvl="1"/>
            <a:r>
              <a:rPr lang="en-US" dirty="0">
                <a:highlight>
                  <a:srgbClr val="FFFF00"/>
                </a:highlight>
              </a:rPr>
              <a:t>Chief Finish Judge</a:t>
            </a:r>
            <a:r>
              <a:rPr lang="en-US" sz="3400" dirty="0">
                <a:highlight>
                  <a:srgbClr val="FFFF00"/>
                </a:highlight>
              </a:rPr>
              <a:t>*</a:t>
            </a:r>
          </a:p>
          <a:p>
            <a:pPr lvl="1"/>
            <a:r>
              <a:rPr lang="en-US" dirty="0"/>
              <a:t>Race Judge (one per swimmer in escorted races)</a:t>
            </a:r>
          </a:p>
          <a:p>
            <a:pPr lvl="1"/>
            <a:r>
              <a:rPr lang="en-US" dirty="0"/>
              <a:t>Turn Judge (one at each change in direction)</a:t>
            </a:r>
          </a:p>
          <a:p>
            <a:pPr marL="0" indent="0">
              <a:buNone/>
            </a:pPr>
            <a:endParaRPr lang="en-US" dirty="0"/>
          </a:p>
          <a:p>
            <a:pPr lvl="1"/>
            <a:endParaRPr lang="en-US" dirty="0"/>
          </a:p>
        </p:txBody>
      </p:sp>
      <p:sp>
        <p:nvSpPr>
          <p:cNvPr id="4" name="TextBox 3"/>
          <p:cNvSpPr txBox="1"/>
          <p:nvPr/>
        </p:nvSpPr>
        <p:spPr>
          <a:xfrm>
            <a:off x="5181600" y="2362200"/>
            <a:ext cx="2743200" cy="1569660"/>
          </a:xfrm>
          <a:prstGeom prst="rect">
            <a:avLst/>
          </a:prstGeom>
          <a:solidFill>
            <a:srgbClr val="FFFF00"/>
          </a:solidFill>
          <a:ln>
            <a:solidFill>
              <a:schemeClr val="tx1"/>
            </a:solidFill>
          </a:ln>
        </p:spPr>
        <p:txBody>
          <a:bodyPr wrap="square" rtlCol="0">
            <a:spAutoFit/>
          </a:bodyPr>
          <a:lstStyle/>
          <a:p>
            <a:pPr algn="ctr"/>
            <a:r>
              <a:rPr lang="en-US" sz="3600" b="1" dirty="0"/>
              <a:t>*</a:t>
            </a:r>
            <a:r>
              <a:rPr lang="en-US" sz="2000" b="1" dirty="0"/>
              <a:t>Dedicated role.</a:t>
            </a:r>
          </a:p>
          <a:p>
            <a:pPr algn="ctr"/>
            <a:r>
              <a:rPr lang="en-US" sz="2000" b="1" dirty="0"/>
              <a:t>Not combined with the duties with any other official.</a:t>
            </a:r>
          </a:p>
        </p:txBody>
      </p:sp>
    </p:spTree>
    <p:extLst>
      <p:ext uri="{BB962C8B-B14F-4D97-AF65-F5344CB8AC3E}">
        <p14:creationId xmlns:p14="http://schemas.microsoft.com/office/powerpoint/2010/main" val="68239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Duties (4)</a:t>
            </a:r>
          </a:p>
        </p:txBody>
      </p:sp>
      <p:sp>
        <p:nvSpPr>
          <p:cNvPr id="3" name="Content Placeholder 2"/>
          <p:cNvSpPr>
            <a:spLocks noGrp="1"/>
          </p:cNvSpPr>
          <p:nvPr>
            <p:ph idx="1"/>
          </p:nvPr>
        </p:nvSpPr>
        <p:spPr>
          <a:xfrm>
            <a:off x="457200" y="1219200"/>
            <a:ext cx="8229600" cy="5029200"/>
          </a:xfrm>
          <a:ln>
            <a:noFill/>
          </a:ln>
        </p:spPr>
        <p:txBody>
          <a:bodyPr>
            <a:noAutofit/>
          </a:bodyPr>
          <a:lstStyle/>
          <a:p>
            <a:r>
              <a:rPr lang="en-US" sz="2400" dirty="0">
                <a:highlight>
                  <a:srgbClr val="FFFF00"/>
                </a:highlight>
              </a:rPr>
              <a:t>Referee</a:t>
            </a:r>
          </a:p>
          <a:p>
            <a:pPr lvl="1"/>
            <a:r>
              <a:rPr lang="en-US" sz="2000" dirty="0"/>
              <a:t>Pre-race briefing for all participants, coaches, and event personnel</a:t>
            </a:r>
          </a:p>
          <a:p>
            <a:pPr lvl="2"/>
            <a:r>
              <a:rPr lang="en-US" sz="2000" dirty="0"/>
              <a:t>Course, markings, signals.</a:t>
            </a:r>
          </a:p>
          <a:p>
            <a:pPr lvl="2"/>
            <a:r>
              <a:rPr lang="en-US" sz="2000" dirty="0"/>
              <a:t>Safety procedures.</a:t>
            </a:r>
          </a:p>
          <a:p>
            <a:pPr lvl="1"/>
            <a:r>
              <a:rPr lang="en-US" sz="2000" dirty="0"/>
              <a:t>Authority to withdraw the sanction due to safety concerns.</a:t>
            </a:r>
          </a:p>
          <a:p>
            <a:pPr lvl="1"/>
            <a:r>
              <a:rPr lang="en-US" sz="2000" dirty="0"/>
              <a:t>Stop a race at any time for safety concerns.</a:t>
            </a:r>
          </a:p>
          <a:p>
            <a:pPr lvl="1"/>
            <a:r>
              <a:rPr lang="en-US" sz="2000" dirty="0"/>
              <a:t>Use of video and other devices to verify order of finish.</a:t>
            </a:r>
          </a:p>
          <a:p>
            <a:pPr lvl="1"/>
            <a:r>
              <a:rPr lang="en-US" sz="2000" dirty="0"/>
              <a:t>Signal start status.</a:t>
            </a:r>
          </a:p>
          <a:p>
            <a:pPr lvl="1"/>
            <a:r>
              <a:rPr lang="en-US" sz="2000" dirty="0"/>
              <a:t>Authority to start in waves and/or separate by age group or abilities.</a:t>
            </a:r>
          </a:p>
          <a:p>
            <a:r>
              <a:rPr lang="en-US" sz="2400" dirty="0"/>
              <a:t>Assistance Referee</a:t>
            </a:r>
          </a:p>
          <a:p>
            <a:pPr lvl="1"/>
            <a:r>
              <a:rPr lang="en-US" sz="2000" dirty="0"/>
              <a:t>Perform all duties assigned by the Referee.</a:t>
            </a:r>
          </a:p>
          <a:p>
            <a:r>
              <a:rPr lang="en-US" sz="2400" dirty="0"/>
              <a:t>Admin Referee</a:t>
            </a:r>
          </a:p>
          <a:p>
            <a:pPr lvl="1"/>
            <a:r>
              <a:rPr lang="en-US" sz="2000" dirty="0"/>
              <a:t>Responsible for administrative duties.</a:t>
            </a:r>
          </a:p>
          <a:p>
            <a:pPr marL="0" indent="0">
              <a:buNone/>
            </a:pPr>
            <a:endParaRPr lang="en-US" sz="2000" dirty="0"/>
          </a:p>
          <a:p>
            <a:pPr lvl="1"/>
            <a:endParaRPr lang="en-US" sz="2000" dirty="0"/>
          </a:p>
        </p:txBody>
      </p:sp>
    </p:spTree>
    <p:extLst>
      <p:ext uri="{BB962C8B-B14F-4D97-AF65-F5344CB8AC3E}">
        <p14:creationId xmlns:p14="http://schemas.microsoft.com/office/powerpoint/2010/main" val="579216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Duties (5)</a:t>
            </a:r>
          </a:p>
        </p:txBody>
      </p:sp>
      <p:sp>
        <p:nvSpPr>
          <p:cNvPr id="3" name="Content Placeholder 2"/>
          <p:cNvSpPr>
            <a:spLocks noGrp="1"/>
          </p:cNvSpPr>
          <p:nvPr>
            <p:ph idx="1"/>
          </p:nvPr>
        </p:nvSpPr>
        <p:spPr>
          <a:xfrm>
            <a:off x="457200" y="1600200"/>
            <a:ext cx="8229600" cy="4038600"/>
          </a:xfrm>
          <a:ln>
            <a:noFill/>
          </a:ln>
        </p:spPr>
        <p:txBody>
          <a:bodyPr>
            <a:normAutofit fontScale="62500" lnSpcReduction="20000"/>
          </a:bodyPr>
          <a:lstStyle/>
          <a:p>
            <a:r>
              <a:rPr lang="en-US" sz="3800" dirty="0">
                <a:highlight>
                  <a:srgbClr val="FFFF00"/>
                </a:highlight>
              </a:rPr>
              <a:t>Safety Officer</a:t>
            </a:r>
          </a:p>
          <a:p>
            <a:pPr lvl="1"/>
            <a:r>
              <a:rPr lang="en-US" sz="3400" dirty="0"/>
              <a:t>Responsible to the Referee for all aspects of safety.</a:t>
            </a:r>
          </a:p>
          <a:p>
            <a:pPr lvl="1"/>
            <a:r>
              <a:rPr lang="en-US" sz="3400" dirty="0"/>
              <a:t>Escort craft suitability and back up.</a:t>
            </a:r>
          </a:p>
          <a:p>
            <a:pPr lvl="1"/>
            <a:r>
              <a:rPr lang="en-US" sz="3400" dirty="0"/>
              <a:t>Verify safety of start and finish.</a:t>
            </a:r>
          </a:p>
          <a:p>
            <a:pPr lvl="1"/>
            <a:r>
              <a:rPr lang="en-US" sz="3400" dirty="0"/>
              <a:t>Provide information to participants on tides and currents conditions.</a:t>
            </a:r>
          </a:p>
          <a:p>
            <a:pPr lvl="1"/>
            <a:r>
              <a:rPr lang="en-US" sz="3400" dirty="0"/>
              <a:t>Liaison to the Medical Officer and updates Referee on any safety issues including course revisions.</a:t>
            </a:r>
          </a:p>
          <a:p>
            <a:r>
              <a:rPr lang="en-US" sz="3800" dirty="0"/>
              <a:t>Medical Officer</a:t>
            </a:r>
          </a:p>
          <a:p>
            <a:pPr lvl="1"/>
            <a:r>
              <a:rPr lang="en-US" sz="3400" dirty="0"/>
              <a:t>Responsible to the Referee for all medical aspects.</a:t>
            </a:r>
          </a:p>
          <a:p>
            <a:pPr lvl="1"/>
            <a:r>
              <a:rPr lang="en-US" sz="3400" dirty="0"/>
              <a:t>Informs local medical support of the event and evacuation process.</a:t>
            </a:r>
          </a:p>
          <a:p>
            <a:pPr lvl="1"/>
            <a:r>
              <a:rPr lang="en-US" sz="3400" dirty="0"/>
              <a:t>Advise the Referee, with the Safety Officer of unsafe conditions.</a:t>
            </a:r>
          </a:p>
          <a:p>
            <a:pPr lvl="1"/>
            <a:endParaRPr lang="en-US" sz="3400" dirty="0"/>
          </a:p>
          <a:p>
            <a:pPr marL="0" indent="0">
              <a:buNone/>
            </a:pPr>
            <a:endParaRPr lang="en-US" dirty="0"/>
          </a:p>
          <a:p>
            <a:pPr lvl="1"/>
            <a:endParaRPr lang="en-US" dirty="0"/>
          </a:p>
        </p:txBody>
      </p:sp>
    </p:spTree>
    <p:extLst>
      <p:ext uri="{BB962C8B-B14F-4D97-AF65-F5344CB8AC3E}">
        <p14:creationId xmlns:p14="http://schemas.microsoft.com/office/powerpoint/2010/main" val="109289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Duties (6)</a:t>
            </a:r>
          </a:p>
        </p:txBody>
      </p:sp>
      <p:sp>
        <p:nvSpPr>
          <p:cNvPr id="3" name="Content Placeholder 2"/>
          <p:cNvSpPr>
            <a:spLocks noGrp="1"/>
          </p:cNvSpPr>
          <p:nvPr>
            <p:ph idx="1"/>
          </p:nvPr>
        </p:nvSpPr>
        <p:spPr>
          <a:xfrm>
            <a:off x="457200" y="1143000"/>
            <a:ext cx="8229600" cy="5105400"/>
          </a:xfrm>
          <a:ln>
            <a:noFill/>
          </a:ln>
        </p:spPr>
        <p:txBody>
          <a:bodyPr>
            <a:normAutofit fontScale="85000" lnSpcReduction="20000"/>
          </a:bodyPr>
          <a:lstStyle/>
          <a:p>
            <a:r>
              <a:rPr lang="en-US" dirty="0"/>
              <a:t>Course Officer</a:t>
            </a:r>
          </a:p>
          <a:p>
            <a:pPr lvl="1"/>
            <a:r>
              <a:rPr lang="en-US" dirty="0"/>
              <a:t>Responsible for the course survey.</a:t>
            </a:r>
          </a:p>
          <a:p>
            <a:pPr lvl="1"/>
            <a:r>
              <a:rPr lang="en-US" dirty="0"/>
              <a:t>Verify course layout is ready for use.</a:t>
            </a:r>
          </a:p>
          <a:p>
            <a:pPr lvl="1"/>
            <a:r>
              <a:rPr lang="en-US" dirty="0"/>
              <a:t>Insure Turn Judges are in position.</a:t>
            </a:r>
          </a:p>
          <a:p>
            <a:pPr lvl="1"/>
            <a:r>
              <a:rPr lang="en-US" dirty="0"/>
              <a:t>Serve as pilot in the lead boat, when used.</a:t>
            </a:r>
          </a:p>
          <a:p>
            <a:r>
              <a:rPr lang="en-US" dirty="0"/>
              <a:t>Clerk of Course</a:t>
            </a:r>
          </a:p>
          <a:p>
            <a:pPr lvl="1"/>
            <a:r>
              <a:rPr lang="en-US" dirty="0"/>
              <a:t>Assembles and instructs competitors prior to the start and at the finish.</a:t>
            </a:r>
          </a:p>
          <a:p>
            <a:pPr lvl="1"/>
            <a:r>
              <a:rPr lang="en-US" dirty="0"/>
              <a:t>Verifies that competitors are properly marked and fingernails and toenails are trimmed, and no jewelry is worn,</a:t>
            </a:r>
            <a:r>
              <a:rPr lang="en-US" b="1" dirty="0"/>
              <a:t> </a:t>
            </a:r>
            <a:r>
              <a:rPr lang="en-US" b="1" dirty="0">
                <a:solidFill>
                  <a:schemeClr val="tx2">
                    <a:lumMod val="75000"/>
                  </a:schemeClr>
                </a:solidFill>
              </a:rPr>
              <a:t>including no watches.</a:t>
            </a:r>
          </a:p>
          <a:p>
            <a:pPr lvl="1"/>
            <a:r>
              <a:rPr lang="en-US" dirty="0"/>
              <a:t>Inform competitors and officials of time intervals between event sessions including one minutes intervals during the last five minutes to start.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Duties (7)</a:t>
            </a:r>
          </a:p>
        </p:txBody>
      </p:sp>
      <p:sp>
        <p:nvSpPr>
          <p:cNvPr id="3" name="Content Placeholder 2"/>
          <p:cNvSpPr>
            <a:spLocks noGrp="1"/>
          </p:cNvSpPr>
          <p:nvPr>
            <p:ph idx="1"/>
          </p:nvPr>
        </p:nvSpPr>
        <p:spPr>
          <a:xfrm>
            <a:off x="457200" y="1143000"/>
            <a:ext cx="8229600" cy="5105400"/>
          </a:xfrm>
          <a:ln>
            <a:noFill/>
          </a:ln>
        </p:spPr>
        <p:txBody>
          <a:bodyPr>
            <a:normAutofit fontScale="77500" lnSpcReduction="20000"/>
          </a:bodyPr>
          <a:lstStyle/>
          <a:p>
            <a:r>
              <a:rPr lang="en-US" dirty="0"/>
              <a:t>Starter</a:t>
            </a:r>
          </a:p>
          <a:p>
            <a:pPr lvl="1"/>
            <a:r>
              <a:rPr lang="en-US" dirty="0"/>
              <a:t>Assume position clearly visible to all competitors.</a:t>
            </a:r>
          </a:p>
          <a:p>
            <a:pPr lvl="1"/>
            <a:r>
              <a:rPr lang="en-US" dirty="0"/>
              <a:t>On signal from the Referee, raise a distinctive flag to a vertical position.</a:t>
            </a:r>
          </a:p>
          <a:p>
            <a:pPr lvl="1"/>
            <a:r>
              <a:rPr lang="en-US" dirty="0"/>
              <a:t>To start, bring the flag down while activating and audible signal.</a:t>
            </a:r>
          </a:p>
          <a:p>
            <a:pPr lvl="1"/>
            <a:r>
              <a:rPr lang="en-US" dirty="0"/>
              <a:t>When starting from a fixed platform, verify swimmers have at least one foot forward, and stationary for the command of “take your mark”.</a:t>
            </a:r>
          </a:p>
          <a:p>
            <a:r>
              <a:rPr lang="en-US" dirty="0"/>
              <a:t>Race Judge</a:t>
            </a:r>
          </a:p>
          <a:p>
            <a:pPr lvl="1"/>
            <a:r>
              <a:rPr lang="en-US" dirty="0"/>
              <a:t>Positioned in boat to observe assigned swimmer at all times with violations recorded and reported to the Referee.</a:t>
            </a:r>
          </a:p>
          <a:p>
            <a:pPr lvl="1"/>
            <a:r>
              <a:rPr lang="en-US" dirty="0"/>
              <a:t>Authority to remove a swimmer when the event expires.</a:t>
            </a:r>
          </a:p>
          <a:p>
            <a:pPr lvl="1"/>
            <a:r>
              <a:rPr lang="en-US" dirty="0"/>
              <a:t>Maintain clearance between swimmers.</a:t>
            </a:r>
          </a:p>
          <a:p>
            <a:pPr lvl="1"/>
            <a:r>
              <a:rPr lang="en-US" dirty="0"/>
              <a:t>Alert the Referee of any withdrawals.</a:t>
            </a:r>
          </a:p>
          <a:p>
            <a:pPr lvl="1"/>
            <a:r>
              <a:rPr lang="en-US" dirty="0"/>
              <a:t>Immediately report rules infractions to the Referee.</a:t>
            </a:r>
          </a:p>
          <a:p>
            <a:pPr lv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Duties (7)</a:t>
            </a:r>
          </a:p>
        </p:txBody>
      </p:sp>
      <p:sp>
        <p:nvSpPr>
          <p:cNvPr id="3" name="Content Placeholder 2"/>
          <p:cNvSpPr>
            <a:spLocks noGrp="1"/>
          </p:cNvSpPr>
          <p:nvPr>
            <p:ph idx="1"/>
          </p:nvPr>
        </p:nvSpPr>
        <p:spPr>
          <a:xfrm>
            <a:off x="457200" y="1143000"/>
            <a:ext cx="8229600" cy="4983163"/>
          </a:xfrm>
          <a:ln>
            <a:noFill/>
          </a:ln>
        </p:spPr>
        <p:txBody>
          <a:bodyPr>
            <a:normAutofit fontScale="77500" lnSpcReduction="20000"/>
          </a:bodyPr>
          <a:lstStyle/>
          <a:p>
            <a:r>
              <a:rPr lang="en-US" dirty="0"/>
              <a:t>Turn Judge</a:t>
            </a:r>
          </a:p>
          <a:p>
            <a:pPr lvl="1"/>
            <a:r>
              <a:rPr lang="en-US" dirty="0"/>
              <a:t>Positioned to verify swimmer compliance at turns.</a:t>
            </a:r>
          </a:p>
          <a:p>
            <a:pPr lvl="1"/>
            <a:r>
              <a:rPr lang="en-US" dirty="0"/>
              <a:t>Record and report infractions to the Referee.</a:t>
            </a:r>
          </a:p>
          <a:p>
            <a:r>
              <a:rPr lang="en-US" dirty="0">
                <a:highlight>
                  <a:srgbClr val="FFFF00"/>
                </a:highlight>
              </a:rPr>
              <a:t>Chief Timer</a:t>
            </a:r>
          </a:p>
          <a:p>
            <a:pPr lvl="1"/>
            <a:r>
              <a:rPr lang="en-US" dirty="0"/>
              <a:t>Brief and assign Timers to positions.</a:t>
            </a:r>
          </a:p>
          <a:p>
            <a:pPr lvl="1"/>
            <a:r>
              <a:rPr lang="en-US" dirty="0"/>
              <a:t>Maintain and synchronize to the official clock.</a:t>
            </a:r>
          </a:p>
          <a:p>
            <a:r>
              <a:rPr lang="en-US" dirty="0">
                <a:highlight>
                  <a:srgbClr val="FFFF00"/>
                </a:highlight>
              </a:rPr>
              <a:t>Chief Finish Judge</a:t>
            </a:r>
          </a:p>
          <a:p>
            <a:pPr lvl="1"/>
            <a:r>
              <a:rPr lang="en-US" dirty="0"/>
              <a:t>Brief and assign Finish Judges to positions.</a:t>
            </a:r>
          </a:p>
          <a:p>
            <a:pPr lvl="1"/>
            <a:r>
              <a:rPr lang="en-US" dirty="0"/>
              <a:t>Determine order of finish and forward to Referee.</a:t>
            </a:r>
          </a:p>
          <a:p>
            <a:r>
              <a:rPr lang="en-US" dirty="0"/>
              <a:t>Finish Judge</a:t>
            </a:r>
          </a:p>
          <a:p>
            <a:pPr lvl="1"/>
            <a:r>
              <a:rPr lang="en-US" dirty="0"/>
              <a:t>Records order of finish of swimmers.</a:t>
            </a:r>
          </a:p>
          <a:p>
            <a:r>
              <a:rPr lang="en-US" dirty="0"/>
              <a:t>Recorder</a:t>
            </a:r>
          </a:p>
          <a:p>
            <a:pPr lvl="1"/>
            <a:r>
              <a:rPr lang="en-US" dirty="0"/>
              <a:t>Completes finish information including order of finish, withdrawals, and individual and team results.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Venue Standards</a:t>
            </a:r>
          </a:p>
        </p:txBody>
      </p:sp>
      <p:sp>
        <p:nvSpPr>
          <p:cNvPr id="3" name="Content Placeholder 2"/>
          <p:cNvSpPr>
            <a:spLocks noGrp="1"/>
          </p:cNvSpPr>
          <p:nvPr>
            <p:ph idx="1"/>
          </p:nvPr>
        </p:nvSpPr>
        <p:spPr>
          <a:xfrm>
            <a:off x="381000" y="1066800"/>
            <a:ext cx="8305800" cy="5181600"/>
          </a:xfrm>
          <a:ln>
            <a:noFill/>
          </a:ln>
        </p:spPr>
        <p:txBody>
          <a:bodyPr>
            <a:noAutofit/>
          </a:bodyPr>
          <a:lstStyle/>
          <a:p>
            <a:r>
              <a:rPr lang="en-US" sz="2400" dirty="0"/>
              <a:t>Markers</a:t>
            </a:r>
          </a:p>
          <a:p>
            <a:pPr lvl="1"/>
            <a:r>
              <a:rPr lang="en-US" sz="2000" dirty="0"/>
              <a:t>All Markers will be communicated in meet information and pre-race instructions.</a:t>
            </a:r>
          </a:p>
          <a:p>
            <a:pPr lvl="1"/>
            <a:r>
              <a:rPr lang="en-US" sz="2400" dirty="0"/>
              <a:t>Turn buoys are of distinctive color and will be turned by the swimmer.</a:t>
            </a:r>
          </a:p>
          <a:p>
            <a:pPr lvl="2"/>
            <a:r>
              <a:rPr lang="en-US" sz="2000" dirty="0"/>
              <a:t>Recommend one color for right turns, another color for left turns.</a:t>
            </a:r>
          </a:p>
          <a:p>
            <a:pPr lvl="1"/>
            <a:r>
              <a:rPr lang="en-US" sz="2400" dirty="0"/>
              <a:t>Guide buoys are supplemental, non-directional and different color from turn buoys.</a:t>
            </a:r>
          </a:p>
          <a:p>
            <a:pPr lvl="2"/>
            <a:r>
              <a:rPr lang="en-US" sz="2000" dirty="0"/>
              <a:t>Assist the participant to remain on course.</a:t>
            </a:r>
          </a:p>
          <a:p>
            <a:pPr lvl="1"/>
            <a:r>
              <a:rPr lang="en-US" sz="2400" dirty="0"/>
              <a:t>Additional buoys used for: </a:t>
            </a:r>
          </a:p>
          <a:p>
            <a:pPr lvl="2"/>
            <a:r>
              <a:rPr lang="en-US" sz="2000" dirty="0"/>
              <a:t>Finish line management to outline the chute.</a:t>
            </a:r>
          </a:p>
          <a:p>
            <a:pPr lvl="2"/>
            <a:r>
              <a:rPr lang="en-US" sz="2000" dirty="0"/>
              <a:t>Hazards (stay clear).</a:t>
            </a:r>
          </a:p>
          <a:p>
            <a:pPr lvl="2"/>
            <a:r>
              <a:rPr lang="en-US" sz="2000" dirty="0"/>
              <a:t>Out of Bounds (warm down area).</a:t>
            </a:r>
          </a:p>
          <a:p>
            <a:pPr lvl="1"/>
            <a:endParaRPr lang="en-US" sz="2400" dirty="0"/>
          </a:p>
          <a:p>
            <a:pPr lvl="1"/>
            <a:endParaRPr lang="en-US" sz="2400"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E93EF-AA3E-42E4-9AF7-A5CBFE9F95B0}"/>
              </a:ext>
            </a:extLst>
          </p:cNvPr>
          <p:cNvSpPr>
            <a:spLocks noGrp="1"/>
          </p:cNvSpPr>
          <p:nvPr>
            <p:ph type="title"/>
          </p:nvPr>
        </p:nvSpPr>
        <p:spPr>
          <a:xfrm>
            <a:off x="838200" y="2667000"/>
            <a:ext cx="7772400" cy="1362075"/>
          </a:xfrm>
        </p:spPr>
        <p:txBody>
          <a:bodyPr>
            <a:normAutofit/>
          </a:bodyPr>
          <a:lstStyle/>
          <a:p>
            <a:r>
              <a:rPr lang="en-US" sz="5400" dirty="0">
                <a:solidFill>
                  <a:schemeClr val="accent1"/>
                </a:solidFill>
              </a:rPr>
              <a:t>OPEN WATER</a:t>
            </a:r>
          </a:p>
        </p:txBody>
      </p:sp>
      <p:sp>
        <p:nvSpPr>
          <p:cNvPr id="5" name="Text Placeholder 4">
            <a:extLst>
              <a:ext uri="{FF2B5EF4-FFF2-40B4-BE49-F238E27FC236}">
                <a16:creationId xmlns:a16="http://schemas.microsoft.com/office/drawing/2014/main" id="{A62F50F9-017B-47F4-9F61-662BE8D65DFC}"/>
              </a:ext>
            </a:extLst>
          </p:cNvPr>
          <p:cNvSpPr>
            <a:spLocks noGrp="1"/>
          </p:cNvSpPr>
          <p:nvPr>
            <p:ph type="body" idx="1"/>
          </p:nvPr>
        </p:nvSpPr>
        <p:spPr>
          <a:xfrm>
            <a:off x="685800" y="1524000"/>
            <a:ext cx="7772400" cy="814387"/>
          </a:xfrm>
        </p:spPr>
        <p:txBody>
          <a:bodyPr>
            <a:normAutofit lnSpcReduction="10000"/>
          </a:bodyPr>
          <a:lstStyle/>
          <a:p>
            <a:r>
              <a:rPr lang="en-US" sz="4800" b="1" dirty="0">
                <a:solidFill>
                  <a:schemeClr val="tx1"/>
                </a:solidFill>
              </a:rPr>
              <a:t>…but first</a:t>
            </a:r>
          </a:p>
        </p:txBody>
      </p:sp>
      <p:sp>
        <p:nvSpPr>
          <p:cNvPr id="6" name="Text Placeholder 4">
            <a:extLst>
              <a:ext uri="{FF2B5EF4-FFF2-40B4-BE49-F238E27FC236}">
                <a16:creationId xmlns:a16="http://schemas.microsoft.com/office/drawing/2014/main" id="{64CE1294-3D46-4801-A23F-D65E451F1B99}"/>
              </a:ext>
            </a:extLst>
          </p:cNvPr>
          <p:cNvSpPr txBox="1">
            <a:spLocks/>
          </p:cNvSpPr>
          <p:nvPr/>
        </p:nvSpPr>
        <p:spPr>
          <a:xfrm>
            <a:off x="707994" y="3618762"/>
            <a:ext cx="7772400" cy="8905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4800" b="1" dirty="0">
                <a:solidFill>
                  <a:schemeClr val="tx1"/>
                </a:solidFill>
              </a:rPr>
              <a:t>…a swimmer’s perspective</a:t>
            </a:r>
          </a:p>
        </p:txBody>
      </p:sp>
      <p:pic>
        <p:nvPicPr>
          <p:cNvPr id="8" name="Picture 7">
            <a:extLst>
              <a:ext uri="{FF2B5EF4-FFF2-40B4-BE49-F238E27FC236}">
                <a16:creationId xmlns:a16="http://schemas.microsoft.com/office/drawing/2014/main" id="{0B15270D-86B8-4819-A926-AB1394FAD1C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11806" y="1931193"/>
            <a:ext cx="3276600" cy="1652864"/>
          </a:xfrm>
          <a:prstGeom prst="rect">
            <a:avLst/>
          </a:prstGeom>
        </p:spPr>
      </p:pic>
    </p:spTree>
    <p:extLst>
      <p:ext uri="{BB962C8B-B14F-4D97-AF65-F5344CB8AC3E}">
        <p14:creationId xmlns:p14="http://schemas.microsoft.com/office/powerpoint/2010/main" val="251549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Venue Standards (2)</a:t>
            </a:r>
          </a:p>
        </p:txBody>
      </p:sp>
      <p:sp>
        <p:nvSpPr>
          <p:cNvPr id="3" name="Content Placeholder 2"/>
          <p:cNvSpPr>
            <a:spLocks noGrp="1"/>
          </p:cNvSpPr>
          <p:nvPr>
            <p:ph idx="1"/>
          </p:nvPr>
        </p:nvSpPr>
        <p:spPr>
          <a:xfrm>
            <a:off x="457200" y="1219200"/>
            <a:ext cx="8229600" cy="5029200"/>
          </a:xfrm>
          <a:ln>
            <a:noFill/>
          </a:ln>
        </p:spPr>
        <p:txBody>
          <a:bodyPr>
            <a:noAutofit/>
          </a:bodyPr>
          <a:lstStyle/>
          <a:p>
            <a:r>
              <a:rPr lang="en-US" sz="2400" dirty="0"/>
              <a:t>Fresh water or salt water.</a:t>
            </a:r>
          </a:p>
          <a:p>
            <a:r>
              <a:rPr lang="en-US" sz="2400" dirty="0"/>
              <a:t>Except at start and finish, minimum depth of 1.4 m (4.6 ft).</a:t>
            </a:r>
          </a:p>
          <a:p>
            <a:r>
              <a:rPr lang="en-US" sz="2400" dirty="0"/>
              <a:t>Water/Air Temperature:</a:t>
            </a:r>
          </a:p>
          <a:p>
            <a:pPr lvl="1"/>
            <a:r>
              <a:rPr lang="en-US" sz="2400" dirty="0"/>
              <a:t>Water temperature not less than 16C (60.8F).</a:t>
            </a:r>
          </a:p>
          <a:p>
            <a:pPr lvl="1"/>
            <a:r>
              <a:rPr lang="en-US" sz="2400" dirty="0"/>
              <a:t>Races of 5k and more, water temperature no greater than 29.5C (85F).</a:t>
            </a:r>
          </a:p>
          <a:p>
            <a:r>
              <a:rPr lang="en-US" sz="2400" dirty="0"/>
              <a:t>Air and Water temperatures added together not less than 30C (118F) and not greater than 63C (177F) .</a:t>
            </a:r>
          </a:p>
          <a:p>
            <a:r>
              <a:rPr lang="en-US" sz="2400" dirty="0"/>
              <a:t>Water Quality:</a:t>
            </a:r>
          </a:p>
          <a:p>
            <a:pPr lvl="1"/>
            <a:r>
              <a:rPr lang="en-US" sz="2400" dirty="0"/>
              <a:t>Meets standards of the local testing authority.</a:t>
            </a:r>
          </a:p>
          <a:p>
            <a:pPr lvl="1"/>
            <a:r>
              <a:rPr lang="en-US" sz="2400" dirty="0"/>
              <a:t>If heavy rains or flooding have affected the water quality, the Referee may postpone the meet</a:t>
            </a:r>
          </a:p>
          <a:p>
            <a:pPr lvl="1"/>
            <a:endParaRPr lang="en-US" sz="2400" dirty="0"/>
          </a:p>
          <a:p>
            <a:pPr lvl="1"/>
            <a:endParaRPr lang="en-US" sz="2400"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Swimmer Markings</a:t>
            </a:r>
          </a:p>
        </p:txBody>
      </p:sp>
      <p:sp>
        <p:nvSpPr>
          <p:cNvPr id="3" name="Content Placeholder 2"/>
          <p:cNvSpPr>
            <a:spLocks noGrp="1"/>
          </p:cNvSpPr>
          <p:nvPr>
            <p:ph idx="1"/>
          </p:nvPr>
        </p:nvSpPr>
        <p:spPr>
          <a:xfrm>
            <a:off x="457200" y="1143000"/>
            <a:ext cx="7086600" cy="5105400"/>
          </a:xfrm>
        </p:spPr>
        <p:txBody>
          <a:bodyPr>
            <a:noAutofit/>
          </a:bodyPr>
          <a:lstStyle/>
          <a:p>
            <a:r>
              <a:rPr lang="en-US" sz="2800" dirty="0"/>
              <a:t>Swimmer Marking</a:t>
            </a:r>
          </a:p>
          <a:p>
            <a:pPr lvl="1"/>
            <a:r>
              <a:rPr lang="en-US" sz="2400" dirty="0"/>
              <a:t>Vertically on each arm.</a:t>
            </a:r>
          </a:p>
          <a:p>
            <a:pPr lvl="1"/>
            <a:r>
              <a:rPr lang="en-US" sz="2400" dirty="0"/>
              <a:t> Horizontally on each back shoulder.</a:t>
            </a:r>
          </a:p>
          <a:p>
            <a:pPr lvl="1"/>
            <a:r>
              <a:rPr lang="en-US" sz="2400" dirty="0"/>
              <a:t>On each wrist (to support video at touch finish).</a:t>
            </a:r>
          </a:p>
          <a:p>
            <a:pPr lvl="1"/>
            <a:r>
              <a:rPr lang="en-US" sz="2400" dirty="0"/>
              <a:t>Referee may specify revised or additional markings.</a:t>
            </a:r>
          </a:p>
          <a:p>
            <a:r>
              <a:rPr lang="en-US" sz="2800" dirty="0"/>
              <a:t>Markings are used to identify the participants </a:t>
            </a:r>
          </a:p>
          <a:p>
            <a:pPr lvl="1"/>
            <a:r>
              <a:rPr lang="en-US" sz="2400" dirty="0"/>
              <a:t>During the swim.</a:t>
            </a:r>
          </a:p>
          <a:p>
            <a:pPr lvl="2"/>
            <a:r>
              <a:rPr lang="en-US" sz="2000" dirty="0"/>
              <a:t>For infractions, safety, coach contacts.</a:t>
            </a:r>
          </a:p>
          <a:p>
            <a:pPr lvl="1"/>
            <a:r>
              <a:rPr lang="en-US" sz="2400" dirty="0"/>
              <a:t>At the finish.</a:t>
            </a:r>
          </a:p>
          <a:p>
            <a:pPr lvl="2"/>
            <a:r>
              <a:rPr lang="en-US" sz="2000" dirty="0"/>
              <a:t>Order of finish.</a:t>
            </a:r>
          </a:p>
          <a:p>
            <a:pPr lvl="1"/>
            <a:endParaRPr lang="en-US" sz="2400" dirty="0"/>
          </a:p>
          <a:p>
            <a:endParaRPr lang="en-US" sz="2400" dirty="0"/>
          </a:p>
        </p:txBody>
      </p:sp>
      <p:pic>
        <p:nvPicPr>
          <p:cNvPr id="38914" name="Picture 2" descr="http://ts3.mm.bing.net/images/thumbnail.aspx?q=4603131771292226&amp;id=1241de99957b34de65c9fe845bcfd1ab&amp;url=http%3a%2f%2fwww.crsportsnews.com%2fprimages%2fSwimming_64.jpg"/>
          <p:cNvPicPr>
            <a:picLocks noChangeAspect="1" noChangeArrowheads="1"/>
          </p:cNvPicPr>
          <p:nvPr/>
        </p:nvPicPr>
        <p:blipFill>
          <a:blip r:embed="rId2" cstate="print"/>
          <a:srcRect/>
          <a:stretch>
            <a:fillRect/>
          </a:stretch>
        </p:blipFill>
        <p:spPr bwMode="auto">
          <a:xfrm>
            <a:off x="7162800" y="1371600"/>
            <a:ext cx="1600200" cy="1600200"/>
          </a:xfrm>
          <a:prstGeom prst="rect">
            <a:avLst/>
          </a:prstGeom>
          <a:noFill/>
        </p:spPr>
      </p:pic>
      <p:pic>
        <p:nvPicPr>
          <p:cNvPr id="38916" name="Picture 4" descr="http://ts4.mm.bing.net/images/thumbnail.aspx?q=4572577386202415&amp;id=d6bd40d04ff4a18210feaba670760132&amp;url=http%3a%2f%2fopenwaterpedia.com%2fimages%2fthumb%2f1%2f19%2fChristine_smiling_10_km_Fina_016.jpg%2f300px-Christine_smiling_10_km_Fina_016.jpg"/>
          <p:cNvPicPr>
            <a:picLocks noChangeAspect="1" noChangeArrowheads="1"/>
          </p:cNvPicPr>
          <p:nvPr/>
        </p:nvPicPr>
        <p:blipFill>
          <a:blip r:embed="rId3" cstate="print"/>
          <a:srcRect/>
          <a:stretch>
            <a:fillRect/>
          </a:stretch>
        </p:blipFill>
        <p:spPr bwMode="auto">
          <a:xfrm>
            <a:off x="7162800" y="3200400"/>
            <a:ext cx="1600200" cy="27749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Start/Finish</a:t>
            </a:r>
          </a:p>
        </p:txBody>
      </p:sp>
      <p:sp>
        <p:nvSpPr>
          <p:cNvPr id="3" name="Content Placeholder 2"/>
          <p:cNvSpPr>
            <a:spLocks noGrp="1"/>
          </p:cNvSpPr>
          <p:nvPr>
            <p:ph idx="1"/>
          </p:nvPr>
        </p:nvSpPr>
        <p:spPr>
          <a:xfrm>
            <a:off x="152400" y="1143000"/>
            <a:ext cx="4648200" cy="5105400"/>
          </a:xfrm>
          <a:ln>
            <a:noFill/>
          </a:ln>
        </p:spPr>
        <p:txBody>
          <a:bodyPr>
            <a:normAutofit fontScale="77500" lnSpcReduction="20000"/>
          </a:bodyPr>
          <a:lstStyle/>
          <a:p>
            <a:r>
              <a:rPr lang="en-US" dirty="0"/>
              <a:t>Starts</a:t>
            </a:r>
          </a:p>
          <a:p>
            <a:pPr lvl="1"/>
            <a:r>
              <a:rPr lang="en-US" dirty="0"/>
              <a:t>In water or platform.</a:t>
            </a:r>
          </a:p>
          <a:p>
            <a:pPr lvl="1"/>
            <a:r>
              <a:rPr lang="en-US" dirty="0"/>
              <a:t>In water may require waves.</a:t>
            </a:r>
          </a:p>
          <a:p>
            <a:pPr lvl="1"/>
            <a:r>
              <a:rPr lang="en-US" dirty="0"/>
              <a:t>Platform with depth requirements per USAS 1.3.2.3.</a:t>
            </a:r>
          </a:p>
          <a:p>
            <a:pPr lvl="1"/>
            <a:r>
              <a:rPr lang="en-US" b="1" dirty="0"/>
              <a:t>No running starts.</a:t>
            </a:r>
          </a:p>
          <a:p>
            <a:r>
              <a:rPr lang="en-US" dirty="0"/>
              <a:t>Finish</a:t>
            </a:r>
          </a:p>
          <a:p>
            <a:pPr lvl="1"/>
            <a:r>
              <a:rPr lang="en-US" dirty="0"/>
              <a:t>Defined finish area with “chute” approach in water or exiting.</a:t>
            </a:r>
          </a:p>
          <a:p>
            <a:pPr lvl="1"/>
            <a:r>
              <a:rPr lang="en-US" dirty="0"/>
              <a:t>When timing chips are used the Timers recorded time will be the official time.</a:t>
            </a:r>
          </a:p>
          <a:p>
            <a:pPr lvl="1"/>
            <a:r>
              <a:rPr lang="en-US" dirty="0"/>
              <a:t>Actual finish placement will be determined by the manual finish judging and/or video replay if needed.</a:t>
            </a:r>
          </a:p>
          <a:p>
            <a:endParaRPr lang="en-US" dirty="0"/>
          </a:p>
        </p:txBody>
      </p:sp>
      <p:pic>
        <p:nvPicPr>
          <p:cNvPr id="4098" name="Picture 2" descr="http://ts2.mm.bing.net/images/thumbnail.aspx?q=5060472747458573&amp;id=8e2dd9a522f9461f0bde0eeebcbcace4&amp;url=http%3a%2f%2fhirsit.org%2fsamuli%2fblogikuvat%2faussiegalsopenwaterstart.jpg"/>
          <p:cNvPicPr>
            <a:picLocks noChangeAspect="1" noChangeArrowheads="1"/>
          </p:cNvPicPr>
          <p:nvPr/>
        </p:nvPicPr>
        <p:blipFill>
          <a:blip r:embed="rId2" cstate="print"/>
          <a:srcRect/>
          <a:stretch>
            <a:fillRect/>
          </a:stretch>
        </p:blipFill>
        <p:spPr bwMode="auto">
          <a:xfrm>
            <a:off x="4953001" y="1143000"/>
            <a:ext cx="2331641" cy="1676399"/>
          </a:xfrm>
          <a:prstGeom prst="rect">
            <a:avLst/>
          </a:prstGeom>
          <a:noFill/>
        </p:spPr>
      </p:pic>
      <p:pic>
        <p:nvPicPr>
          <p:cNvPr id="4100" name="Picture 4" descr="http://ts2.mm.bing.net/images/thumbnail.aspx?q=4997173523251709&amp;id=9d6d73b501149227714d1d150bacb173&amp;url=http%3a%2f%2fi.dailymail.co.uk%2fi%2fpix%2f2008%2f08%2f20%2farticle-0-025963A300000578-554_468x368.jpg"/>
          <p:cNvPicPr>
            <a:picLocks noChangeAspect="1" noChangeArrowheads="1"/>
          </p:cNvPicPr>
          <p:nvPr/>
        </p:nvPicPr>
        <p:blipFill>
          <a:blip r:embed="rId3" cstate="print"/>
          <a:srcRect/>
          <a:stretch>
            <a:fillRect/>
          </a:stretch>
        </p:blipFill>
        <p:spPr bwMode="auto">
          <a:xfrm>
            <a:off x="6586222" y="2870834"/>
            <a:ext cx="2329177" cy="1624966"/>
          </a:xfrm>
          <a:prstGeom prst="rect">
            <a:avLst/>
          </a:prstGeom>
          <a:noFill/>
        </p:spPr>
      </p:pic>
      <p:pic>
        <p:nvPicPr>
          <p:cNvPr id="4104" name="Picture 8" descr="http://ts2.mm.bing.net/images/thumbnail.aspx?q=4955490865184789&amp;id=757a180a53bfd0c5dc3e5865feb2f760&amp;url=http%3a%2f%2fwww.swimmingworldmagazine.com%2fmedia%2fMen_10K_Finish_-_places_4-10.JPG"/>
          <p:cNvPicPr>
            <a:picLocks noChangeAspect="1" noChangeArrowheads="1"/>
          </p:cNvPicPr>
          <p:nvPr/>
        </p:nvPicPr>
        <p:blipFill>
          <a:blip r:embed="rId4" cstate="print"/>
          <a:srcRect/>
          <a:stretch>
            <a:fillRect/>
          </a:stretch>
        </p:blipFill>
        <p:spPr bwMode="auto">
          <a:xfrm>
            <a:off x="4953000" y="4572000"/>
            <a:ext cx="2514598" cy="1676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Feeding Stations</a:t>
            </a:r>
          </a:p>
        </p:txBody>
      </p:sp>
      <p:sp>
        <p:nvSpPr>
          <p:cNvPr id="3" name="Content Placeholder 2"/>
          <p:cNvSpPr>
            <a:spLocks noGrp="1"/>
          </p:cNvSpPr>
          <p:nvPr>
            <p:ph idx="1"/>
          </p:nvPr>
        </p:nvSpPr>
        <p:spPr>
          <a:xfrm>
            <a:off x="4572000" y="1219200"/>
            <a:ext cx="4267200" cy="5105400"/>
          </a:xfrm>
          <a:ln>
            <a:noFill/>
          </a:ln>
        </p:spPr>
        <p:txBody>
          <a:bodyPr>
            <a:normAutofit fontScale="77500" lnSpcReduction="20000"/>
          </a:bodyPr>
          <a:lstStyle/>
          <a:p>
            <a:pPr>
              <a:buNone/>
            </a:pPr>
            <a:r>
              <a:rPr lang="en-US" b="1" dirty="0"/>
              <a:t>Required for events greater than 5K:</a:t>
            </a:r>
          </a:p>
          <a:p>
            <a:r>
              <a:rPr lang="en-US" dirty="0"/>
              <a:t>One station for events greater than 5K and less than 10K.</a:t>
            </a:r>
          </a:p>
          <a:p>
            <a:r>
              <a:rPr lang="en-US" dirty="0"/>
              <a:t>For events 10K or longer, at least on station every 2K.</a:t>
            </a:r>
          </a:p>
          <a:p>
            <a:r>
              <a:rPr lang="en-US" dirty="0"/>
              <a:t>Stations may be floating (anchored) or stationary.</a:t>
            </a:r>
          </a:p>
          <a:p>
            <a:r>
              <a:rPr lang="en-US" dirty="0"/>
              <a:t>Stations located on the inner or outer boundary of the course in line with the tour buoy.</a:t>
            </a:r>
          </a:p>
          <a:p>
            <a:r>
              <a:rPr lang="en-US" dirty="0"/>
              <a:t>Team support on the station assigned by lots.</a:t>
            </a:r>
          </a:p>
        </p:txBody>
      </p:sp>
      <p:pic>
        <p:nvPicPr>
          <p:cNvPr id="3074" name="Picture 2" descr="http://ts1.mm.bing.net/images/thumbnail.aspx?q=4530564013687072&amp;id=febe19061f2f1c97acef34a1e7377251&amp;url=http%3a%2f%2fwww.ericaroseswimming.com%2fstorage%2ffeeder.jpg%3f__SQUARESPACE_CACHEVERSION%3d1295109696281"/>
          <p:cNvPicPr>
            <a:picLocks noChangeAspect="1" noChangeArrowheads="1"/>
          </p:cNvPicPr>
          <p:nvPr/>
        </p:nvPicPr>
        <p:blipFill>
          <a:blip r:embed="rId2" cstate="print"/>
          <a:srcRect/>
          <a:stretch>
            <a:fillRect/>
          </a:stretch>
        </p:blipFill>
        <p:spPr bwMode="auto">
          <a:xfrm>
            <a:off x="41034" y="2286000"/>
            <a:ext cx="4454766" cy="2895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Summary (1)</a:t>
            </a:r>
          </a:p>
        </p:txBody>
      </p:sp>
      <p:sp>
        <p:nvSpPr>
          <p:cNvPr id="3" name="Content Placeholder 2"/>
          <p:cNvSpPr>
            <a:spLocks noGrp="1"/>
          </p:cNvSpPr>
          <p:nvPr>
            <p:ph idx="1"/>
          </p:nvPr>
        </p:nvSpPr>
        <p:spPr>
          <a:xfrm>
            <a:off x="685800" y="1219200"/>
            <a:ext cx="7772400" cy="5029200"/>
          </a:xfrm>
          <a:ln>
            <a:noFill/>
          </a:ln>
        </p:spPr>
        <p:txBody>
          <a:bodyPr>
            <a:normAutofit fontScale="77500" lnSpcReduction="20000"/>
          </a:bodyPr>
          <a:lstStyle/>
          <a:p>
            <a:r>
              <a:rPr lang="en-US" dirty="0"/>
              <a:t>Open water is a free style event.</a:t>
            </a:r>
          </a:p>
          <a:p>
            <a:r>
              <a:rPr lang="en-US" dirty="0"/>
              <a:t>Red Flag Disqualifications – Removal from Competition:</a:t>
            </a:r>
          </a:p>
          <a:p>
            <a:pPr lvl="1"/>
            <a:r>
              <a:rPr lang="en-US" dirty="0"/>
              <a:t>Two yellow flags (the second is a red flag).</a:t>
            </a:r>
          </a:p>
          <a:p>
            <a:pPr lvl="1"/>
            <a:r>
              <a:rPr lang="en-US" dirty="0"/>
              <a:t>Failing to finish the course.</a:t>
            </a:r>
          </a:p>
          <a:p>
            <a:pPr lvl="1"/>
            <a:r>
              <a:rPr lang="en-US" dirty="0"/>
              <a:t>Receiving assistance (pulling on cables, markers).</a:t>
            </a:r>
          </a:p>
          <a:p>
            <a:pPr lvl="1"/>
            <a:r>
              <a:rPr lang="en-US" dirty="0"/>
              <a:t>Receiving propulsion aid.</a:t>
            </a:r>
          </a:p>
          <a:p>
            <a:pPr lvl="1"/>
            <a:r>
              <a:rPr lang="en-US" dirty="0"/>
              <a:t>Walking or pushing off the bottom.</a:t>
            </a:r>
          </a:p>
          <a:p>
            <a:pPr lvl="1"/>
            <a:r>
              <a:rPr lang="en-US" dirty="0"/>
              <a:t>Receiving support from fixed or floating objects (intentionally contacting a vessel).</a:t>
            </a:r>
          </a:p>
          <a:p>
            <a:pPr lvl="1"/>
            <a:r>
              <a:rPr lang="en-US" dirty="0"/>
              <a:t>Unsporting conduct including intentionally striking another swimmer, refusing to correct a turn, intentional interference at the finish.</a:t>
            </a:r>
          </a:p>
          <a:p>
            <a:pPr lvl="1"/>
            <a:r>
              <a:rPr lang="en-US" dirty="0"/>
              <a:t>Swimwear violation including illegal suit or flotation (more than two caps.</a:t>
            </a:r>
          </a:p>
        </p:txBody>
      </p:sp>
      <p:pic>
        <p:nvPicPr>
          <p:cNvPr id="2050" name="Picture 2" descr="http://3.bp.blogspot.com/_W_tx2Wjqc5M/TSr5vY71gwI/AAAAAAAADHU/ZgxpAb_SYy8/s1600/red-flag.jpg"/>
          <p:cNvPicPr>
            <a:picLocks noChangeAspect="1" noChangeArrowheads="1"/>
          </p:cNvPicPr>
          <p:nvPr/>
        </p:nvPicPr>
        <p:blipFill>
          <a:blip r:embed="rId2" cstate="print"/>
          <a:srcRect/>
          <a:stretch>
            <a:fillRect/>
          </a:stretch>
        </p:blipFill>
        <p:spPr bwMode="auto">
          <a:xfrm>
            <a:off x="7162799" y="2286000"/>
            <a:ext cx="1538377" cy="1524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Summary (2)</a:t>
            </a:r>
          </a:p>
        </p:txBody>
      </p:sp>
      <p:sp>
        <p:nvSpPr>
          <p:cNvPr id="3" name="Content Placeholder 2"/>
          <p:cNvSpPr>
            <a:spLocks noGrp="1"/>
          </p:cNvSpPr>
          <p:nvPr>
            <p:ph idx="1"/>
          </p:nvPr>
        </p:nvSpPr>
        <p:spPr>
          <a:xfrm>
            <a:off x="381000" y="1143000"/>
            <a:ext cx="7467600" cy="4983163"/>
          </a:xfrm>
          <a:ln>
            <a:noFill/>
          </a:ln>
        </p:spPr>
        <p:txBody>
          <a:bodyPr>
            <a:normAutofit fontScale="85000" lnSpcReduction="20000"/>
          </a:bodyPr>
          <a:lstStyle/>
          <a:p>
            <a:r>
              <a:rPr lang="en-US" dirty="0"/>
              <a:t>Yellow Flag Caution:	</a:t>
            </a:r>
          </a:p>
          <a:p>
            <a:pPr lvl="1"/>
            <a:r>
              <a:rPr lang="en-US" dirty="0"/>
              <a:t>Gaining an unfair advantage at the start (may escalate to red flag).</a:t>
            </a:r>
          </a:p>
          <a:p>
            <a:pPr lvl="1"/>
            <a:r>
              <a:rPr lang="en-US" dirty="0"/>
              <a:t>Receiving pacing.</a:t>
            </a:r>
          </a:p>
          <a:p>
            <a:pPr lvl="1"/>
            <a:r>
              <a:rPr lang="en-US" dirty="0"/>
              <a:t>Slipstreaming escort craft; refusal to swim clear.</a:t>
            </a:r>
          </a:p>
          <a:p>
            <a:pPr lvl="1"/>
            <a:r>
              <a:rPr lang="en-US" dirty="0"/>
              <a:t>Swimmer’s escort intentionally interferes with another competitor.</a:t>
            </a:r>
          </a:p>
          <a:p>
            <a:pPr lvl="1"/>
            <a:r>
              <a:rPr lang="en-US" dirty="0"/>
              <a:t>Intentional contact or interference with another swimmer.</a:t>
            </a:r>
          </a:p>
          <a:p>
            <a:r>
              <a:rPr lang="en-US" dirty="0"/>
              <a:t>Swimmer Notification:</a:t>
            </a:r>
          </a:p>
          <a:p>
            <a:pPr lvl="1"/>
            <a:r>
              <a:rPr lang="en-US" dirty="0"/>
              <a:t>Referee or designate will display the appropriate flag and card with swimmer’s number.</a:t>
            </a:r>
          </a:p>
          <a:p>
            <a:pPr lvl="1"/>
            <a:r>
              <a:rPr lang="en-US" dirty="0"/>
              <a:t>Whistle notification may be used.</a:t>
            </a:r>
          </a:p>
          <a:p>
            <a:pPr lvl="1"/>
            <a:r>
              <a:rPr lang="en-US" dirty="0"/>
              <a:t>Swimmer does not have to acknowledge.</a:t>
            </a:r>
          </a:p>
        </p:txBody>
      </p:sp>
      <p:pic>
        <p:nvPicPr>
          <p:cNvPr id="33794" name="Picture 2" descr="http://upload.wikimedia.org/wikipedia/commons/thumb/1/1b/Yellow_flag_waving.svg/249px-Yellow_flag_waving.svg.png"/>
          <p:cNvPicPr>
            <a:picLocks noChangeAspect="1" noChangeArrowheads="1"/>
          </p:cNvPicPr>
          <p:nvPr/>
        </p:nvPicPr>
        <p:blipFill>
          <a:blip r:embed="rId2" cstate="print"/>
          <a:srcRect/>
          <a:stretch>
            <a:fillRect/>
          </a:stretch>
        </p:blipFill>
        <p:spPr bwMode="auto">
          <a:xfrm>
            <a:off x="7010400" y="1828800"/>
            <a:ext cx="1663747" cy="17907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Summary (3)</a:t>
            </a:r>
          </a:p>
        </p:txBody>
      </p:sp>
      <p:sp>
        <p:nvSpPr>
          <p:cNvPr id="3" name="Content Placeholder 2"/>
          <p:cNvSpPr>
            <a:spLocks noGrp="1"/>
          </p:cNvSpPr>
          <p:nvPr>
            <p:ph idx="1"/>
          </p:nvPr>
        </p:nvSpPr>
        <p:spPr>
          <a:xfrm>
            <a:off x="4267200" y="1600200"/>
            <a:ext cx="4419600" cy="4525963"/>
          </a:xfrm>
          <a:ln>
            <a:noFill/>
          </a:ln>
        </p:spPr>
        <p:txBody>
          <a:bodyPr>
            <a:normAutofit lnSpcReduction="10000"/>
          </a:bodyPr>
          <a:lstStyle/>
          <a:p>
            <a:r>
              <a:rPr lang="en-US" dirty="0"/>
              <a:t>Swimmer Disqualification:	</a:t>
            </a:r>
          </a:p>
          <a:p>
            <a:pPr lvl="1"/>
            <a:r>
              <a:rPr lang="en-US" dirty="0"/>
              <a:t>When a swimmer receives a red flag disqualification the swimmer must leave the water immediately.</a:t>
            </a:r>
          </a:p>
          <a:p>
            <a:pPr lvl="1"/>
            <a:r>
              <a:rPr lang="en-US" dirty="0"/>
              <a:t>Admin Referee is notified of swimmer’s status.</a:t>
            </a:r>
          </a:p>
        </p:txBody>
      </p:sp>
      <p:pic>
        <p:nvPicPr>
          <p:cNvPr id="37890" name="Picture 2" descr="http://ts3.mm.bing.net/images/thumbnail.aspx?q=4894261816132538&amp;id=a7ec2b5bba2b092089fb2a2834260306&amp;url=http%3a%2f%2fcityofperthswimmingclub.org.au%2fwp-content%2fuploads%2f2010%2f09%2ftravis.png"/>
          <p:cNvPicPr>
            <a:picLocks noChangeAspect="1" noChangeArrowheads="1"/>
          </p:cNvPicPr>
          <p:nvPr/>
        </p:nvPicPr>
        <p:blipFill>
          <a:blip r:embed="rId2" cstate="print"/>
          <a:srcRect/>
          <a:stretch>
            <a:fillRect/>
          </a:stretch>
        </p:blipFill>
        <p:spPr bwMode="auto">
          <a:xfrm>
            <a:off x="152400" y="2362200"/>
            <a:ext cx="4020601" cy="2667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Ruling Example (1a)</a:t>
            </a:r>
          </a:p>
        </p:txBody>
      </p:sp>
      <p:sp>
        <p:nvSpPr>
          <p:cNvPr id="3" name="Content Placeholder 2"/>
          <p:cNvSpPr>
            <a:spLocks noGrp="1"/>
          </p:cNvSpPr>
          <p:nvPr>
            <p:ph idx="1"/>
          </p:nvPr>
        </p:nvSpPr>
        <p:spPr>
          <a:xfrm>
            <a:off x="457200" y="1524000"/>
            <a:ext cx="8229600" cy="4602163"/>
          </a:xfrm>
          <a:ln>
            <a:noFill/>
          </a:ln>
        </p:spPr>
        <p:txBody>
          <a:bodyPr/>
          <a:lstStyle/>
          <a:p>
            <a:r>
              <a:rPr lang="en-US" dirty="0"/>
              <a:t>Situation:  In a 1 mile straight away race, the Referee observes swimmer #77 swimming butterfly with an alternating kick.  </a:t>
            </a:r>
            <a:r>
              <a:rPr lang="en-US" b="1" dirty="0"/>
              <a:t>What action should the Official take?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Ruling Example (1b)</a:t>
            </a:r>
          </a:p>
        </p:txBody>
      </p:sp>
      <p:sp>
        <p:nvSpPr>
          <p:cNvPr id="3" name="Content Placeholder 2"/>
          <p:cNvSpPr>
            <a:spLocks noGrp="1"/>
          </p:cNvSpPr>
          <p:nvPr>
            <p:ph idx="1"/>
          </p:nvPr>
        </p:nvSpPr>
        <p:spPr>
          <a:xfrm>
            <a:off x="457200" y="1524000"/>
            <a:ext cx="8229600" cy="4602163"/>
          </a:xfrm>
          <a:ln>
            <a:noFill/>
          </a:ln>
        </p:spPr>
        <p:txBody>
          <a:bodyPr/>
          <a:lstStyle/>
          <a:p>
            <a:r>
              <a:rPr lang="en-US" dirty="0">
                <a:solidFill>
                  <a:schemeClr val="bg1">
                    <a:lumMod val="65000"/>
                  </a:schemeClr>
                </a:solidFill>
              </a:rPr>
              <a:t>Situation:  In a 1 mile straight away race, the Referee observes swimmer #77 swimming butterfly with an alternating kick.  What action should the Referee take?</a:t>
            </a:r>
          </a:p>
          <a:p>
            <a:r>
              <a:rPr lang="en-US" b="1" dirty="0"/>
              <a:t>Response: The Official should do nothing – Open Water Swimming events are freestyle events and the swimmer may swim in any manner desired.</a:t>
            </a:r>
          </a:p>
        </p:txBody>
      </p:sp>
    </p:spTree>
    <p:extLst>
      <p:ext uri="{BB962C8B-B14F-4D97-AF65-F5344CB8AC3E}">
        <p14:creationId xmlns:p14="http://schemas.microsoft.com/office/powerpoint/2010/main" val="340605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Ruling Example (2a)</a:t>
            </a:r>
          </a:p>
        </p:txBody>
      </p:sp>
      <p:sp>
        <p:nvSpPr>
          <p:cNvPr id="3" name="Content Placeholder 2"/>
          <p:cNvSpPr>
            <a:spLocks noGrp="1"/>
          </p:cNvSpPr>
          <p:nvPr>
            <p:ph idx="1"/>
          </p:nvPr>
        </p:nvSpPr>
        <p:spPr>
          <a:xfrm>
            <a:off x="457200" y="1371600"/>
            <a:ext cx="8229600" cy="4754563"/>
          </a:xfrm>
          <a:ln>
            <a:noFill/>
          </a:ln>
        </p:spPr>
        <p:txBody>
          <a:bodyPr>
            <a:normAutofit/>
          </a:bodyPr>
          <a:lstStyle/>
          <a:p>
            <a:r>
              <a:rPr lang="en-US" dirty="0"/>
              <a:t>Situation:  In a 5K race, the feet of swimmer #9 made intentional contact with goggles of swimmer #3 (who is swimming directly behind swimmer #9) causing the goggles to fill with water.  The Official observed the contact.  </a:t>
            </a:r>
            <a:r>
              <a:rPr lang="en-US" b="1" dirty="0"/>
              <a:t>What actions should the Official take?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ln>
            <a:noFill/>
          </a:ln>
        </p:spPr>
        <p:txBody>
          <a:bodyPr>
            <a:normAutofit/>
          </a:bodyPr>
          <a:lstStyle/>
          <a:p>
            <a:r>
              <a:rPr lang="en-US" dirty="0"/>
              <a:t>Provide a </a:t>
            </a:r>
            <a:r>
              <a:rPr lang="en-US" b="1" i="1" dirty="0">
                <a:solidFill>
                  <a:schemeClr val="tx2"/>
                </a:solidFill>
              </a:rPr>
              <a:t>safe and competitive venue </a:t>
            </a:r>
            <a:r>
              <a:rPr lang="en-US" dirty="0"/>
              <a:t>for open water swimming</a:t>
            </a:r>
          </a:p>
          <a:p>
            <a:r>
              <a:rPr lang="en-US" dirty="0"/>
              <a:t>Promote an </a:t>
            </a:r>
            <a:r>
              <a:rPr lang="en-US" b="1" i="1" dirty="0">
                <a:solidFill>
                  <a:schemeClr val="tx2"/>
                </a:solidFill>
              </a:rPr>
              <a:t>approach and organization </a:t>
            </a:r>
            <a:r>
              <a:rPr lang="en-US" dirty="0"/>
              <a:t>at USA Swimming Open Water meets consistent with other LSCs and National events</a:t>
            </a:r>
          </a:p>
          <a:p>
            <a:r>
              <a:rPr lang="en-US" dirty="0"/>
              <a:t>Training for officials </a:t>
            </a:r>
            <a:r>
              <a:rPr lang="en-US" b="1" i="1" dirty="0">
                <a:solidFill>
                  <a:schemeClr val="tx2"/>
                </a:solidFill>
              </a:rPr>
              <a:t>specific to open water swimming</a:t>
            </a:r>
          </a:p>
          <a:p>
            <a:r>
              <a:rPr lang="en-US" dirty="0"/>
              <a:t>Provide an officials </a:t>
            </a:r>
            <a:r>
              <a:rPr lang="en-US" b="1" i="1" dirty="0">
                <a:solidFill>
                  <a:schemeClr val="tx2"/>
                </a:solidFill>
              </a:rPr>
              <a:t>certification process</a:t>
            </a:r>
          </a:p>
        </p:txBody>
      </p:sp>
    </p:spTree>
    <p:extLst>
      <p:ext uri="{BB962C8B-B14F-4D97-AF65-F5344CB8AC3E}">
        <p14:creationId xmlns:p14="http://schemas.microsoft.com/office/powerpoint/2010/main" val="257060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Ruling Example (2b</a:t>
            </a:r>
          </a:p>
        </p:txBody>
      </p:sp>
      <p:sp>
        <p:nvSpPr>
          <p:cNvPr id="3" name="Content Placeholder 2"/>
          <p:cNvSpPr>
            <a:spLocks noGrp="1"/>
          </p:cNvSpPr>
          <p:nvPr>
            <p:ph idx="1"/>
          </p:nvPr>
        </p:nvSpPr>
        <p:spPr>
          <a:xfrm>
            <a:off x="457200" y="1371600"/>
            <a:ext cx="8229600" cy="4754563"/>
          </a:xfrm>
          <a:ln>
            <a:noFill/>
          </a:ln>
        </p:spPr>
        <p:txBody>
          <a:bodyPr>
            <a:normAutofit lnSpcReduction="10000"/>
          </a:bodyPr>
          <a:lstStyle/>
          <a:p>
            <a:r>
              <a:rPr lang="en-US" dirty="0">
                <a:solidFill>
                  <a:schemeClr val="bg1">
                    <a:lumMod val="65000"/>
                  </a:schemeClr>
                </a:solidFill>
              </a:rPr>
              <a:t>Situation:  In a 5K race, the feet of swimmer #9 made intentional contact with goggles of swimmer #3 (who is swimming directly behind swimmer #9) causing the goggles to fill with water.  The Judge observed the contact.  What actions should the Judge take?</a:t>
            </a:r>
          </a:p>
          <a:p>
            <a:r>
              <a:rPr lang="en-US" b="1" dirty="0"/>
              <a:t>Response:  Recommend to the Referee to immediately give a yellow flag caution to swimmer #9 for intentional contact which causes interference.</a:t>
            </a:r>
          </a:p>
        </p:txBody>
      </p:sp>
    </p:spTree>
    <p:extLst>
      <p:ext uri="{BB962C8B-B14F-4D97-AF65-F5344CB8AC3E}">
        <p14:creationId xmlns:p14="http://schemas.microsoft.com/office/powerpoint/2010/main" val="191881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Ruling Example (3a)</a:t>
            </a:r>
          </a:p>
        </p:txBody>
      </p:sp>
      <p:sp>
        <p:nvSpPr>
          <p:cNvPr id="3" name="Content Placeholder 2"/>
          <p:cNvSpPr>
            <a:spLocks noGrp="1"/>
          </p:cNvSpPr>
          <p:nvPr>
            <p:ph idx="1"/>
          </p:nvPr>
        </p:nvSpPr>
        <p:spPr>
          <a:xfrm>
            <a:off x="457200" y="1219200"/>
            <a:ext cx="8229600" cy="4983163"/>
          </a:xfrm>
          <a:ln>
            <a:noFill/>
          </a:ln>
        </p:spPr>
        <p:txBody>
          <a:bodyPr>
            <a:normAutofit/>
          </a:bodyPr>
          <a:lstStyle/>
          <a:p>
            <a:r>
              <a:rPr lang="en-US" dirty="0"/>
              <a:t>Situation:  A swimmer appears to be having difficulty.  The safety craft approaches the swimmer.  The swimmer states that he does not think he can finish the race and reaches up and grabs the edge of the craft.  The swimmer’s coach shouts encouragement to continue.  The swimmer lets go of the craft and resumes swimming</a:t>
            </a:r>
            <a:r>
              <a:rPr lang="en-US" b="1" dirty="0"/>
              <a:t>.  What action should the Official take?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Ruling Example (3b)</a:t>
            </a:r>
          </a:p>
        </p:txBody>
      </p:sp>
      <p:sp>
        <p:nvSpPr>
          <p:cNvPr id="3" name="Content Placeholder 2"/>
          <p:cNvSpPr>
            <a:spLocks noGrp="1"/>
          </p:cNvSpPr>
          <p:nvPr>
            <p:ph idx="1"/>
          </p:nvPr>
        </p:nvSpPr>
        <p:spPr>
          <a:xfrm>
            <a:off x="457200" y="1219200"/>
            <a:ext cx="8229600" cy="4983163"/>
          </a:xfrm>
          <a:ln>
            <a:noFill/>
          </a:ln>
        </p:spPr>
        <p:txBody>
          <a:bodyPr>
            <a:normAutofit fontScale="92500" lnSpcReduction="10000"/>
          </a:bodyPr>
          <a:lstStyle/>
          <a:p>
            <a:r>
              <a:rPr lang="en-US" dirty="0">
                <a:solidFill>
                  <a:schemeClr val="bg1">
                    <a:lumMod val="65000"/>
                  </a:schemeClr>
                </a:solidFill>
              </a:rPr>
              <a:t>Situation:  A swimmer appears to be having difficulty.  The safety craft approaches the swimmer.  The swimmer states that he does not think he can finish the race and reaches up and grabs the edge of the craft.  The swimmer’s coach shouts encouragement to continue.  The swimmer lets go of the craft and resumes swimming.  What action should the Judge take?</a:t>
            </a:r>
          </a:p>
          <a:p>
            <a:r>
              <a:rPr lang="en-US" b="1" dirty="0"/>
              <a:t>Response:  The Judge recommends the Referee gives a red flag disqualification to the swimmer for touching the craft.</a:t>
            </a:r>
          </a:p>
        </p:txBody>
      </p:sp>
    </p:spTree>
    <p:extLst>
      <p:ext uri="{BB962C8B-B14F-4D97-AF65-F5344CB8AC3E}">
        <p14:creationId xmlns:p14="http://schemas.microsoft.com/office/powerpoint/2010/main" val="5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9" name="Picture 8">
            <a:extLst>
              <a:ext uri="{FF2B5EF4-FFF2-40B4-BE49-F238E27FC236}">
                <a16:creationId xmlns:a16="http://schemas.microsoft.com/office/drawing/2014/main" id="{F9948848-33FD-4E30-9077-1E932B00FA54}"/>
              </a:ext>
            </a:extLst>
          </p:cNvPr>
          <p:cNvPicPr>
            <a:picLocks noChangeAspect="1"/>
          </p:cNvPicPr>
          <p:nvPr/>
        </p:nvPicPr>
        <p:blipFill>
          <a:blip r:embed="rId2"/>
          <a:stretch>
            <a:fillRect/>
          </a:stretch>
        </p:blipFill>
        <p:spPr>
          <a:xfrm>
            <a:off x="571500" y="457200"/>
            <a:ext cx="8001000" cy="5324301"/>
          </a:xfrm>
          <a:prstGeom prst="rect">
            <a:avLst/>
          </a:prstGeom>
        </p:spPr>
      </p:pic>
    </p:spTree>
    <p:extLst>
      <p:ext uri="{BB962C8B-B14F-4D97-AF65-F5344CB8AC3E}">
        <p14:creationId xmlns:p14="http://schemas.microsoft.com/office/powerpoint/2010/main" val="70756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 Contents</a:t>
            </a:r>
          </a:p>
        </p:txBody>
      </p:sp>
      <p:sp>
        <p:nvSpPr>
          <p:cNvPr id="3" name="Content Placeholder 2"/>
          <p:cNvSpPr>
            <a:spLocks noGrp="1"/>
          </p:cNvSpPr>
          <p:nvPr>
            <p:ph idx="1"/>
          </p:nvPr>
        </p:nvSpPr>
        <p:spPr>
          <a:xfrm>
            <a:off x="609600" y="1524000"/>
            <a:ext cx="3926633" cy="4495800"/>
          </a:xfrm>
          <a:ln>
            <a:noFill/>
          </a:ln>
        </p:spPr>
        <p:txBody>
          <a:bodyPr>
            <a:normAutofit fontScale="92500" lnSpcReduction="20000"/>
          </a:bodyPr>
          <a:lstStyle/>
          <a:p>
            <a:r>
              <a:rPr lang="en-US" dirty="0"/>
              <a:t>OW Introduction</a:t>
            </a:r>
          </a:p>
          <a:p>
            <a:r>
              <a:rPr lang="en-US" dirty="0"/>
              <a:t>Certification process</a:t>
            </a:r>
          </a:p>
          <a:p>
            <a:r>
              <a:rPr lang="en-US" dirty="0"/>
              <a:t>Safety</a:t>
            </a:r>
          </a:p>
          <a:p>
            <a:r>
              <a:rPr lang="en-US" dirty="0"/>
              <a:t>Roles and duties</a:t>
            </a:r>
          </a:p>
          <a:p>
            <a:r>
              <a:rPr lang="en-US" dirty="0"/>
              <a:t>Venue standards</a:t>
            </a:r>
          </a:p>
          <a:p>
            <a:r>
              <a:rPr lang="en-US" dirty="0"/>
              <a:t>Swimmer Markings</a:t>
            </a:r>
          </a:p>
          <a:p>
            <a:r>
              <a:rPr lang="en-US" dirty="0"/>
              <a:t>Rules</a:t>
            </a:r>
          </a:p>
          <a:p>
            <a:r>
              <a:rPr lang="en-US" dirty="0"/>
              <a:t>Rule Examples</a:t>
            </a:r>
          </a:p>
          <a:p>
            <a:r>
              <a:rPr lang="en-US" dirty="0"/>
              <a:t>Next Steps</a:t>
            </a:r>
          </a:p>
        </p:txBody>
      </p:sp>
      <p:pic>
        <p:nvPicPr>
          <p:cNvPr id="4" name="Picture 3">
            <a:extLst>
              <a:ext uri="{FF2B5EF4-FFF2-40B4-BE49-F238E27FC236}">
                <a16:creationId xmlns:a16="http://schemas.microsoft.com/office/drawing/2014/main" id="{94A24F2A-2E0C-4392-9539-DE8FB90914A9}"/>
              </a:ext>
            </a:extLst>
          </p:cNvPr>
          <p:cNvPicPr>
            <a:picLocks noChangeAspect="1"/>
          </p:cNvPicPr>
          <p:nvPr/>
        </p:nvPicPr>
        <p:blipFill>
          <a:blip r:embed="rId2"/>
          <a:stretch>
            <a:fillRect/>
          </a:stretch>
        </p:blipFill>
        <p:spPr>
          <a:xfrm>
            <a:off x="4536233" y="2235575"/>
            <a:ext cx="4090771" cy="3072650"/>
          </a:xfrm>
          <a:prstGeom prst="rect">
            <a:avLst/>
          </a:prstGeom>
        </p:spPr>
      </p:pic>
    </p:spTree>
    <p:extLst>
      <p:ext uri="{BB962C8B-B14F-4D97-AF65-F5344CB8AC3E}">
        <p14:creationId xmlns:p14="http://schemas.microsoft.com/office/powerpoint/2010/main" val="394594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 Introduction</a:t>
            </a:r>
          </a:p>
        </p:txBody>
      </p:sp>
      <p:sp>
        <p:nvSpPr>
          <p:cNvPr id="4" name="Content Placeholder 2">
            <a:extLst>
              <a:ext uri="{FF2B5EF4-FFF2-40B4-BE49-F238E27FC236}">
                <a16:creationId xmlns:a16="http://schemas.microsoft.com/office/drawing/2014/main" id="{00EA6E9F-A4F5-4C65-91B0-FC8DFA535854}"/>
              </a:ext>
            </a:extLst>
          </p:cNvPr>
          <p:cNvSpPr>
            <a:spLocks noGrp="1"/>
          </p:cNvSpPr>
          <p:nvPr>
            <p:ph idx="1"/>
          </p:nvPr>
        </p:nvSpPr>
        <p:spPr>
          <a:xfrm>
            <a:off x="3352800" y="1417638"/>
            <a:ext cx="5486400" cy="4495800"/>
          </a:xfrm>
          <a:ln>
            <a:noFill/>
          </a:ln>
        </p:spPr>
        <p:txBody>
          <a:bodyPr>
            <a:normAutofit fontScale="85000" lnSpcReduction="20000"/>
          </a:bodyPr>
          <a:lstStyle/>
          <a:p>
            <a:r>
              <a:rPr lang="en-US" sz="2800" dirty="0"/>
              <a:t>Wetsuits optional at 20C (68F) and mandatory at 18C (64.4F).</a:t>
            </a:r>
          </a:p>
          <a:p>
            <a:r>
              <a:rPr lang="en-US" sz="2800" dirty="0"/>
              <a:t>Team Events with various formats.</a:t>
            </a:r>
          </a:p>
          <a:p>
            <a:r>
              <a:rPr lang="en-US" sz="2800" dirty="0"/>
              <a:t>Freestyle events.</a:t>
            </a:r>
          </a:p>
          <a:p>
            <a:r>
              <a:rPr lang="en-US" sz="2800" dirty="0"/>
              <a:t>Meet info includes course abandonment and races escorted or unescorted.</a:t>
            </a:r>
          </a:p>
          <a:p>
            <a:r>
              <a:rPr lang="en-US" sz="2800" dirty="0"/>
              <a:t>Starts: [1] in-water; [2] from beach with run into water; [3] from fixed platform.</a:t>
            </a:r>
          </a:p>
          <a:p>
            <a:r>
              <a:rPr lang="en-US" sz="2800" dirty="0"/>
              <a:t>Each swimmer numbered on the body.</a:t>
            </a:r>
          </a:p>
          <a:p>
            <a:r>
              <a:rPr lang="en-US" sz="2800" dirty="0"/>
              <a:t>Timing until event limit is reached.</a:t>
            </a:r>
          </a:p>
          <a:p>
            <a:r>
              <a:rPr lang="en-US" sz="2800" dirty="0"/>
              <a:t>Officials positioned along course on land and watercraft.</a:t>
            </a:r>
          </a:p>
        </p:txBody>
      </p:sp>
      <p:pic>
        <p:nvPicPr>
          <p:cNvPr id="3" name="Picture 2">
            <a:extLst>
              <a:ext uri="{FF2B5EF4-FFF2-40B4-BE49-F238E27FC236}">
                <a16:creationId xmlns:a16="http://schemas.microsoft.com/office/drawing/2014/main" id="{33D984CF-A64C-448D-BB01-D4A9FE30A1F9}"/>
              </a:ext>
            </a:extLst>
          </p:cNvPr>
          <p:cNvPicPr>
            <a:picLocks noChangeAspect="1"/>
          </p:cNvPicPr>
          <p:nvPr/>
        </p:nvPicPr>
        <p:blipFill>
          <a:blip r:embed="rId2"/>
          <a:stretch>
            <a:fillRect/>
          </a:stretch>
        </p:blipFill>
        <p:spPr>
          <a:xfrm>
            <a:off x="304800" y="1828800"/>
            <a:ext cx="2895600" cy="2895600"/>
          </a:xfrm>
          <a:prstGeom prst="rect">
            <a:avLst/>
          </a:prstGeom>
        </p:spPr>
      </p:pic>
    </p:spTree>
    <p:extLst>
      <p:ext uri="{BB962C8B-B14F-4D97-AF65-F5344CB8AC3E}">
        <p14:creationId xmlns:p14="http://schemas.microsoft.com/office/powerpoint/2010/main" val="198788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linds(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linds(horizont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linds(horizontal)">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Process - OW Judge</a:t>
            </a:r>
          </a:p>
        </p:txBody>
      </p:sp>
      <p:sp>
        <p:nvSpPr>
          <p:cNvPr id="5" name="Content Placeholder 4">
            <a:extLst>
              <a:ext uri="{FF2B5EF4-FFF2-40B4-BE49-F238E27FC236}">
                <a16:creationId xmlns:a16="http://schemas.microsoft.com/office/drawing/2014/main" id="{49B99EDC-0811-4DF1-85AA-0072099A0194}"/>
              </a:ext>
            </a:extLst>
          </p:cNvPr>
          <p:cNvSpPr>
            <a:spLocks noGrp="1"/>
          </p:cNvSpPr>
          <p:nvPr>
            <p:ph idx="1"/>
          </p:nvPr>
        </p:nvSpPr>
        <p:spPr>
          <a:xfrm>
            <a:off x="304800" y="1600200"/>
            <a:ext cx="8458200" cy="4525963"/>
          </a:xfrm>
          <a:ln>
            <a:noFill/>
          </a:ln>
        </p:spPr>
        <p:txBody>
          <a:bodyPr>
            <a:normAutofit/>
          </a:bodyPr>
          <a:lstStyle/>
          <a:p>
            <a:pPr marL="514350" indent="-514350">
              <a:buFont typeface="+mj-lt"/>
              <a:buAutoNum type="arabicPeriod"/>
            </a:pPr>
            <a:r>
              <a:rPr lang="en-US" sz="2600" dirty="0"/>
              <a:t>Current NCS Certified Official </a:t>
            </a:r>
            <a:r>
              <a:rPr lang="en-US" sz="2600" b="1" dirty="0"/>
              <a:t>and/or </a:t>
            </a:r>
            <a:r>
              <a:rPr lang="en-US" sz="2600" dirty="0"/>
              <a:t>USAS membership, Background Check, Athlete Protection Training, and Concussion Protocol Training.</a:t>
            </a:r>
          </a:p>
          <a:p>
            <a:pPr marL="514350" indent="-514350">
              <a:buFont typeface="+mj-lt"/>
              <a:buAutoNum type="arabicPeriod"/>
            </a:pPr>
            <a:r>
              <a:rPr lang="en-US" sz="2600" dirty="0"/>
              <a:t>Complete USAS OW Judge Test with 80% or better.</a:t>
            </a:r>
          </a:p>
          <a:p>
            <a:pPr marL="514350" indent="-514350">
              <a:buFont typeface="+mj-lt"/>
              <a:buAutoNum type="arabicPeriod"/>
            </a:pPr>
            <a:r>
              <a:rPr lang="en-US" sz="2600" dirty="0"/>
              <a:t>Apprentice:</a:t>
            </a:r>
          </a:p>
          <a:p>
            <a:pPr marL="914400" lvl="1" indent="-514350">
              <a:buFont typeface="+mj-lt"/>
              <a:buAutoNum type="alphaLcParenR"/>
            </a:pPr>
            <a:r>
              <a:rPr lang="en-US" sz="2200" dirty="0"/>
              <a:t>Current NCS: ST, SR, or DR must be observed in </a:t>
            </a:r>
            <a:r>
              <a:rPr lang="en-US" sz="2200" u="sng" dirty="0"/>
              <a:t>one</a:t>
            </a:r>
            <a:r>
              <a:rPr lang="en-US" sz="2200" dirty="0"/>
              <a:t> OW meet.</a:t>
            </a:r>
          </a:p>
          <a:p>
            <a:pPr marL="914400" lvl="1" indent="-514350">
              <a:buFont typeface="+mj-lt"/>
              <a:buAutoNum type="alphaLcParenR"/>
            </a:pPr>
            <a:r>
              <a:rPr lang="en-US" sz="2200" dirty="0"/>
              <a:t>Not currently certified NCS must be observed in </a:t>
            </a:r>
            <a:r>
              <a:rPr lang="en-US" sz="2200" u="sng" dirty="0"/>
              <a:t>two</a:t>
            </a:r>
            <a:r>
              <a:rPr lang="en-US" sz="2200" dirty="0"/>
              <a:t> OW meets. </a:t>
            </a:r>
          </a:p>
          <a:p>
            <a:pPr marL="914400" lvl="1" indent="-514350">
              <a:buFont typeface="+mj-lt"/>
              <a:buAutoNum type="alphaLcParenR"/>
            </a:pPr>
            <a:r>
              <a:rPr lang="en-US" sz="2200" dirty="0"/>
              <a:t>OW MR to notify Officials Chair of status.</a:t>
            </a:r>
          </a:p>
          <a:p>
            <a:pPr marL="514350" indent="-514350">
              <a:buFont typeface="+mj-lt"/>
              <a:buAutoNum type="arabicPeriod"/>
            </a:pPr>
            <a:r>
              <a:rPr lang="en-US" sz="2600" dirty="0"/>
              <a:t>Certification valid for three years.</a:t>
            </a:r>
          </a:p>
        </p:txBody>
      </p:sp>
    </p:spTree>
    <p:extLst>
      <p:ext uri="{BB962C8B-B14F-4D97-AF65-F5344CB8AC3E}">
        <p14:creationId xmlns:p14="http://schemas.microsoft.com/office/powerpoint/2010/main" val="236801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USA Swimming Certification Testing </a:t>
            </a:r>
          </a:p>
        </p:txBody>
      </p:sp>
      <p:sp>
        <p:nvSpPr>
          <p:cNvPr id="3" name="Content Placeholder 2"/>
          <p:cNvSpPr>
            <a:spLocks noGrp="1"/>
          </p:cNvSpPr>
          <p:nvPr>
            <p:ph idx="1"/>
          </p:nvPr>
        </p:nvSpPr>
        <p:spPr>
          <a:xfrm>
            <a:off x="457200" y="2133600"/>
            <a:ext cx="4419600" cy="3352800"/>
          </a:xfrm>
          <a:ln>
            <a:noFill/>
          </a:ln>
        </p:spPr>
        <p:txBody>
          <a:bodyPr>
            <a:normAutofit/>
          </a:bodyPr>
          <a:lstStyle/>
          <a:p>
            <a:r>
              <a:rPr lang="en-US" dirty="0"/>
              <a:t>Two certification tests:</a:t>
            </a:r>
          </a:p>
          <a:p>
            <a:pPr lvl="1"/>
            <a:r>
              <a:rPr lang="en-US" dirty="0"/>
              <a:t>Open Water Judge </a:t>
            </a:r>
          </a:p>
          <a:p>
            <a:pPr lvl="2"/>
            <a:r>
              <a:rPr lang="en-US" dirty="0"/>
              <a:t>(OTS Code: OWJ)</a:t>
            </a:r>
          </a:p>
          <a:p>
            <a:pPr lvl="1"/>
            <a:r>
              <a:rPr lang="en-US" dirty="0"/>
              <a:t>Open Water Referee </a:t>
            </a:r>
          </a:p>
          <a:p>
            <a:pPr lvl="2"/>
            <a:r>
              <a:rPr lang="en-US" dirty="0"/>
              <a:t>(OTS Code: OWR)</a:t>
            </a:r>
          </a:p>
          <a:p>
            <a:pPr>
              <a:buNone/>
            </a:pP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057400"/>
            <a:ext cx="397142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83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idx="1"/>
          </p:nvPr>
        </p:nvSpPr>
        <p:spPr>
          <a:xfrm>
            <a:off x="457200" y="1524000"/>
            <a:ext cx="8229600" cy="4602163"/>
          </a:xfrm>
          <a:ln>
            <a:noFill/>
          </a:ln>
        </p:spPr>
        <p:txBody>
          <a:bodyPr>
            <a:normAutofit fontScale="92500" lnSpcReduction="10000"/>
          </a:bodyPr>
          <a:lstStyle/>
          <a:p>
            <a:pPr algn="ctr">
              <a:buNone/>
            </a:pPr>
            <a:r>
              <a:rPr lang="en-US" b="1" i="1" dirty="0">
                <a:solidFill>
                  <a:schemeClr val="tx2">
                    <a:lumMod val="75000"/>
                  </a:schemeClr>
                </a:solidFill>
              </a:rPr>
              <a:t>Safety is the paramount concern</a:t>
            </a:r>
          </a:p>
          <a:p>
            <a:r>
              <a:rPr lang="en-US" dirty="0"/>
              <a:t>Sanction must be approved by the Zone </a:t>
            </a:r>
            <a:r>
              <a:rPr lang="en-US" u="sng" dirty="0"/>
              <a:t>and</a:t>
            </a:r>
            <a:r>
              <a:rPr lang="en-US" dirty="0"/>
              <a:t> then the LSC for all events.</a:t>
            </a:r>
          </a:p>
          <a:p>
            <a:r>
              <a:rPr lang="en-US" dirty="0"/>
              <a:t>Host Committee develops the safety plan per the sanction application.</a:t>
            </a:r>
          </a:p>
          <a:p>
            <a:r>
              <a:rPr lang="en-US" dirty="0"/>
              <a:t>The authority to stop a race for safety concerns can be made at </a:t>
            </a:r>
            <a:r>
              <a:rPr lang="en-US" u="sng" dirty="0"/>
              <a:t>any time</a:t>
            </a:r>
            <a:r>
              <a:rPr lang="en-US" dirty="0"/>
              <a:t> either by the :</a:t>
            </a:r>
          </a:p>
          <a:p>
            <a:pPr lvl="1"/>
            <a:r>
              <a:rPr lang="en-US" dirty="0"/>
              <a:t>Referee</a:t>
            </a:r>
          </a:p>
          <a:p>
            <a:pPr lvl="1"/>
            <a:r>
              <a:rPr lang="en-US" dirty="0"/>
              <a:t>Meet Director</a:t>
            </a:r>
          </a:p>
          <a:p>
            <a:pPr lvl="1"/>
            <a:r>
              <a:rPr lang="en-US" dirty="0"/>
              <a:t>Independent Safety Monitor</a:t>
            </a:r>
          </a:p>
        </p:txBody>
      </p:sp>
    </p:spTree>
    <p:extLst>
      <p:ext uri="{BB962C8B-B14F-4D97-AF65-F5344CB8AC3E}">
        <p14:creationId xmlns:p14="http://schemas.microsoft.com/office/powerpoint/2010/main" val="253292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Rules</a:t>
            </a:r>
          </a:p>
        </p:txBody>
      </p:sp>
      <p:sp>
        <p:nvSpPr>
          <p:cNvPr id="3" name="Content Placeholder 2"/>
          <p:cNvSpPr>
            <a:spLocks noGrp="1"/>
          </p:cNvSpPr>
          <p:nvPr>
            <p:ph idx="1"/>
          </p:nvPr>
        </p:nvSpPr>
        <p:spPr>
          <a:xfrm>
            <a:off x="457200" y="1143000"/>
            <a:ext cx="4191000" cy="5105400"/>
          </a:xfrm>
          <a:ln>
            <a:noFill/>
          </a:ln>
        </p:spPr>
        <p:txBody>
          <a:bodyPr>
            <a:normAutofit fontScale="92500" lnSpcReduction="10000"/>
          </a:bodyPr>
          <a:lstStyle/>
          <a:p>
            <a:pPr>
              <a:buNone/>
            </a:pPr>
            <a:r>
              <a:rPr lang="en-US" dirty="0"/>
              <a:t>The Host Committee includes in the meet announcement:</a:t>
            </a:r>
          </a:p>
          <a:p>
            <a:r>
              <a:rPr lang="en-US" dirty="0"/>
              <a:t>Policy for abandonment.</a:t>
            </a:r>
          </a:p>
          <a:p>
            <a:r>
              <a:rPr lang="en-US" dirty="0"/>
              <a:t>Escorted or Unescorted swims:</a:t>
            </a:r>
          </a:p>
          <a:p>
            <a:pPr lvl="1"/>
            <a:r>
              <a:rPr lang="en-US" dirty="0"/>
              <a:t>Escorted: each swimmer with observance</a:t>
            </a:r>
          </a:p>
          <a:p>
            <a:pPr lvl="1"/>
            <a:r>
              <a:rPr lang="en-US" dirty="0"/>
              <a:t>Unescorted: swimmers observed by zones</a:t>
            </a:r>
          </a:p>
          <a:p>
            <a:pPr lvl="1"/>
            <a:endParaRPr lang="en-US" dirty="0"/>
          </a:p>
        </p:txBody>
      </p:sp>
      <p:pic>
        <p:nvPicPr>
          <p:cNvPr id="1026" name="Picture 2" descr="http://ts2.mm.bing.net/images/thumbnail.aspx?q=4767706325385633&amp;id=2485a0fba44a6bf5430dd213c3481b42&amp;url=http%3a%2f%2fcmsimg.news-press.com%2fapps%2fpbcsi.dll%2fbilde%3fSite%3dA4%26Date%3d20120423%26Category%3dSPORTS%26ArtNo%3d304240018%26Ref%3dAR%26MaxW%3d640%26Border%3d0%26Open-Water-championships-return-Lee-County"/>
          <p:cNvPicPr>
            <a:picLocks noChangeAspect="1" noChangeArrowheads="1"/>
          </p:cNvPicPr>
          <p:nvPr/>
        </p:nvPicPr>
        <p:blipFill>
          <a:blip r:embed="rId2" cstate="print"/>
          <a:srcRect/>
          <a:stretch>
            <a:fillRect/>
          </a:stretch>
        </p:blipFill>
        <p:spPr bwMode="auto">
          <a:xfrm>
            <a:off x="4800600" y="2362200"/>
            <a:ext cx="4114800" cy="23622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2028</Words>
  <Application>Microsoft Office PowerPoint</Application>
  <PresentationFormat>On-screen Show (4:3)</PresentationFormat>
  <Paragraphs>261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Open Water Officials Clinic</vt:lpstr>
      <vt:lpstr>OPEN WATER</vt:lpstr>
      <vt:lpstr>Objectives</vt:lpstr>
      <vt:lpstr>Clinic Contents</vt:lpstr>
      <vt:lpstr>OW Introduction</vt:lpstr>
      <vt:lpstr>Certification Process - OW Judge</vt:lpstr>
      <vt:lpstr>USA Swimming Certification Testing </vt:lpstr>
      <vt:lpstr>Safety</vt:lpstr>
      <vt:lpstr>Event Rules</vt:lpstr>
      <vt:lpstr>Open Water Sanction</vt:lpstr>
      <vt:lpstr>Roles and Duties (1)</vt:lpstr>
      <vt:lpstr>Roles and Duties (2)</vt:lpstr>
      <vt:lpstr>Roles and Duties (3)</vt:lpstr>
      <vt:lpstr>Roles and Duties (4)</vt:lpstr>
      <vt:lpstr>Roles and Duties (5)</vt:lpstr>
      <vt:lpstr>Roles and Duties (6)</vt:lpstr>
      <vt:lpstr>Roles and Duties (7)</vt:lpstr>
      <vt:lpstr>Roles and Duties (7)</vt:lpstr>
      <vt:lpstr>Venue Standards</vt:lpstr>
      <vt:lpstr>Venue Standards (2)</vt:lpstr>
      <vt:lpstr>Swimmer Markings</vt:lpstr>
      <vt:lpstr>Start/Finish</vt:lpstr>
      <vt:lpstr>Feeding Stations</vt:lpstr>
      <vt:lpstr>Rules Summary (1)</vt:lpstr>
      <vt:lpstr>Rules Summary (2)</vt:lpstr>
      <vt:lpstr>Rules Summary (3)</vt:lpstr>
      <vt:lpstr>Ruling Example (1a)</vt:lpstr>
      <vt:lpstr>Ruling Example (1b)</vt:lpstr>
      <vt:lpstr>Ruling Example (2a)</vt:lpstr>
      <vt:lpstr>Ruling Example (2b</vt:lpstr>
      <vt:lpstr>Ruling Example (3a)</vt:lpstr>
      <vt:lpstr>Ruling Example (3b)</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Water Officials Clinic</dc:title>
  <dc:creator>Riggs,Jim</dc:creator>
  <cp:lastModifiedBy>Jim Riggs</cp:lastModifiedBy>
  <cp:revision>164</cp:revision>
  <dcterms:created xsi:type="dcterms:W3CDTF">2012-05-13T12:31:33Z</dcterms:created>
  <dcterms:modified xsi:type="dcterms:W3CDTF">2020-09-30T14:51:00Z</dcterms:modified>
</cp:coreProperties>
</file>